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14_622B06B4.xml" ContentType="application/vnd.ms-powerpoint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omments/modernComment_2C2_1F75CD03.xml" ContentType="application/vnd.ms-powerpoint.comment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8"/>
  </p:notesMasterIdLst>
  <p:handoutMasterIdLst>
    <p:handoutMasterId r:id="rId49"/>
  </p:handoutMasterIdLst>
  <p:sldIdLst>
    <p:sldId id="503" r:id="rId2"/>
    <p:sldId id="276" r:id="rId3"/>
    <p:sldId id="353" r:id="rId4"/>
    <p:sldId id="497" r:id="rId5"/>
    <p:sldId id="696" r:id="rId6"/>
    <p:sldId id="699" r:id="rId7"/>
    <p:sldId id="610" r:id="rId8"/>
    <p:sldId id="611" r:id="rId9"/>
    <p:sldId id="697" r:id="rId10"/>
    <p:sldId id="738" r:id="rId11"/>
    <p:sldId id="616" r:id="rId12"/>
    <p:sldId id="620" r:id="rId13"/>
    <p:sldId id="664" r:id="rId14"/>
    <p:sldId id="682" r:id="rId15"/>
    <p:sldId id="700" r:id="rId16"/>
    <p:sldId id="701" r:id="rId17"/>
    <p:sldId id="733" r:id="rId18"/>
    <p:sldId id="735" r:id="rId19"/>
    <p:sldId id="736" r:id="rId20"/>
    <p:sldId id="739" r:id="rId21"/>
    <p:sldId id="737" r:id="rId22"/>
    <p:sldId id="698" r:id="rId23"/>
    <p:sldId id="703" r:id="rId24"/>
    <p:sldId id="706" r:id="rId25"/>
    <p:sldId id="705" r:id="rId26"/>
    <p:sldId id="704" r:id="rId27"/>
    <p:sldId id="589" r:id="rId28"/>
    <p:sldId id="719" r:id="rId29"/>
    <p:sldId id="731" r:id="rId30"/>
    <p:sldId id="732" r:id="rId31"/>
    <p:sldId id="649" r:id="rId32"/>
    <p:sldId id="707" r:id="rId33"/>
    <p:sldId id="708" r:id="rId34"/>
    <p:sldId id="709" r:id="rId35"/>
    <p:sldId id="710" r:id="rId36"/>
    <p:sldId id="711" r:id="rId37"/>
    <p:sldId id="713" r:id="rId38"/>
    <p:sldId id="712" r:id="rId39"/>
    <p:sldId id="714" r:id="rId40"/>
    <p:sldId id="715" r:id="rId41"/>
    <p:sldId id="720" r:id="rId42"/>
    <p:sldId id="721" r:id="rId43"/>
    <p:sldId id="722" r:id="rId44"/>
    <p:sldId id="633" r:id="rId45"/>
    <p:sldId id="504" r:id="rId46"/>
    <p:sldId id="505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ORM" id="{66DCFE1F-60FD-44F2-BE82-706DDBC14898}">
          <p14:sldIdLst>
            <p14:sldId id="353"/>
            <p14:sldId id="497"/>
            <p14:sldId id="696"/>
            <p14:sldId id="699"/>
          </p14:sldIdLst>
        </p14:section>
        <p14:section name="Code First и Database First" id="{EB44CA50-B176-0C4C-B0D0-5459023C7783}">
          <p14:sldIdLst>
            <p14:sldId id="610"/>
            <p14:sldId id="611"/>
            <p14:sldId id="697"/>
            <p14:sldId id="738"/>
          </p14:sldIdLst>
        </p14:section>
        <p14:section name="Въведение в Entity Framework Core" id="{2B3E1915-4BA2-9447-BC07-AE658EE7EC35}">
          <p14:sldIdLst>
            <p14:sldId id="616"/>
            <p14:sldId id="620"/>
          </p14:sldIdLst>
        </p14:section>
        <p14:section name="Database First с Entity Framework Core" id="{9AE1CB8F-6B60-F44E-ABAB-A3E11E2F13B8}">
          <p14:sldIdLst>
            <p14:sldId id="664"/>
            <p14:sldId id="682"/>
            <p14:sldId id="700"/>
            <p14:sldId id="701"/>
          </p14:sldIdLst>
        </p14:section>
        <p14:section name="EF Core Power Tools" id="{82A84853-D265-8646-925E-6EE0E2716BC4}">
          <p14:sldIdLst>
            <p14:sldId id="733"/>
            <p14:sldId id="735"/>
            <p14:sldId id="736"/>
            <p14:sldId id="739"/>
            <p14:sldId id="737"/>
          </p14:sldIdLst>
        </p14:section>
        <p14:section name="Четене на данни с Entity Framework Core" id="{31D7A09E-3F23-D541-9405-562A281808D2}">
          <p14:sldIdLst>
            <p14:sldId id="698"/>
            <p14:sldId id="703"/>
            <p14:sldId id="706"/>
            <p14:sldId id="705"/>
            <p14:sldId id="704"/>
          </p14:sldIdLst>
        </p14:section>
        <p14:section name="Конфигурация на връзка към база данни" id="{FAFEC62E-8A3E-B74C-B607-F2A5F82A6EDC}">
          <p14:sldIdLst>
            <p14:sldId id="589"/>
            <p14:sldId id="719"/>
            <p14:sldId id="731"/>
            <p14:sldId id="732"/>
          </p14:sldIdLst>
        </p14:section>
        <p14:section name="Примерно приложение" id="{A764BDC4-FBCF-8642-9DA0-2A050F6690EB}">
          <p14:sldIdLst>
            <p14:sldId id="649"/>
            <p14:sldId id="707"/>
            <p14:sldId id="708"/>
            <p14:sldId id="709"/>
            <p14:sldId id="710"/>
            <p14:sldId id="711"/>
            <p14:sldId id="713"/>
            <p14:sldId id="712"/>
            <p14:sldId id="714"/>
            <p14:sldId id="715"/>
            <p14:sldId id="720"/>
            <p14:sldId id="721"/>
            <p14:sldId id="722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24AAD53-8AA6-8321-73F3-FE25FD6B3B5A}" name="Mirela Damyanova" initials="MD" userId="Mirela Damyanova" providerId="None"/>
  <p188:author id="{61328A60-1351-1658-BC09-0F9214BEF0FD}" name="Александрина Ю. Механджийска" initials="АМ" userId="S::am43953203@edu.mon.bg::60a33b73-667f-441e-9a53-8ce9df28dca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07" autoAdjust="0"/>
    <p:restoredTop sz="95113" autoAdjust="0"/>
  </p:normalViewPr>
  <p:slideViewPr>
    <p:cSldViewPr showGuides="1">
      <p:cViewPr varScale="1">
        <p:scale>
          <a:sx n="106" d="100"/>
          <a:sy n="106" d="100"/>
        </p:scale>
        <p:origin x="200" y="24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comments/modernComment_114_622B06B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C687EA5-6C4C-FD40-B8A3-EA8F1D0D4389}" authorId="{61328A60-1351-1658-BC09-0F9214BEF0FD}" created="2024-06-12T11:21:46.33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646986932" sldId="276"/>
      <ac:spMk id="444419" creationId="{00000000-0000-0000-0000-000000000000}"/>
      <ac:txMk cp="71">
        <ac:context len="338" hash="543610222"/>
      </ac:txMk>
    </ac:txMkLst>
    <p188:pos x="10638874" y="2255516"/>
    <p188:replyLst>
      <p188:reply id="{59E39E9E-1180-F043-83A5-BB2E7714169A}" authorId="{B24AAD53-8AA6-8321-73F3-FE25FD6B3B5A}" created="2024-06-17T08:25:39.400">
        <p188:txBody>
          <a:bodyPr/>
          <a:lstStyle/>
          <a:p>
            <a:r>
              <a:rPr lang="en-BG"/>
              <a:t>Done</a:t>
            </a:r>
          </a:p>
        </p188:txBody>
      </p188:reply>
    </p188:replyLst>
    <p188:txBody>
      <a:bodyPr/>
      <a:lstStyle/>
      <a:p>
        <a:r>
          <a:rPr lang="bg-BG"/>
          <a:t>TODO: да се опише как и къде се добавя connection string</a:t>
        </a:r>
      </a:p>
    </p188:txBody>
  </p188:cm>
</p188:cmLst>
</file>

<file path=ppt/comments/modernComment_2C2_1F75CD0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3A53A6A-FF2F-3644-8DC0-A0A8A9C4B098}" authorId="{61328A60-1351-1658-BC09-0F9214BEF0FD}" created="2024-06-12T11:46:44.319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527813891" sldId="706"/>
      <ac:spMk id="2" creationId="{5DF70964-08C1-23B3-198A-C18C505396EB}"/>
      <ac:txMk cp="18" len="12">
        <ac:context len="31" hash="514766745"/>
      </ac:txMk>
    </ac:txMkLst>
    <p188:pos x="6237526" y="598200"/>
    <p188:replyLst>
      <p188:reply id="{0BE531DF-36FB-9F4D-B7C1-30FB2FE49E42}" authorId="{B24AAD53-8AA6-8321-73F3-FE25FD6B3B5A}" created="2024-06-17T07:56:55.406">
        <p188:txBody>
          <a:bodyPr/>
          <a:lstStyle/>
          <a:p>
            <a:r>
              <a:rPr lang="en-BG"/>
              <a:t>Done</a:t>
            </a:r>
          </a:p>
        </p188:txBody>
      </p188:reply>
    </p188:replyLst>
    <p188:txBody>
      <a:bodyPr/>
      <a:lstStyle/>
      <a:p>
        <a:r>
          <a:rPr lang="bg-BG"/>
          <a:t>Откъде идва SoftUnIContext()?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17.09.24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537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92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4038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672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358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4858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7494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195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015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4596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781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212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7621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044202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231482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16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098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311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399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marketplace.visualstudio.com/items?itemName=ErikEJ.EFCorePowerTools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4_622B06B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C2_1F75CD0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e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"Информационни системи"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dirty="0"/>
              <a:t>Въведение в обектно-ориентиран модел на релационна база данни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en-US" dirty="0"/>
              <a:t>ORM </a:t>
            </a:r>
            <a:r>
              <a:rPr lang="bg-BG" dirty="0"/>
              <a:t>технологии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368" y="3054314"/>
            <a:ext cx="1901238" cy="8527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6C893F-B1FD-6B4A-369A-4E179B219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5656" y="3073279"/>
            <a:ext cx="4472298" cy="24648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en-GB" dirty="0"/>
              <a:t>(</a:t>
            </a:r>
            <a:r>
              <a:rPr lang="bg-BG" b="1" dirty="0"/>
              <a:t>обратно инженерство</a:t>
            </a:r>
            <a:r>
              <a:rPr lang="bg-BG" dirty="0"/>
              <a:t>) е </a:t>
            </a:r>
            <a:r>
              <a:rPr lang="bg-BG" b="1" dirty="0">
                <a:solidFill>
                  <a:schemeClr val="bg1"/>
                </a:solidFill>
              </a:rPr>
              <a:t>процесът</a:t>
            </a:r>
            <a:r>
              <a:rPr lang="bg-BG" dirty="0"/>
              <a:t> на </a:t>
            </a:r>
            <a:r>
              <a:rPr lang="bg-BG" b="1" dirty="0"/>
              <a:t>създаване</a:t>
            </a:r>
            <a:r>
              <a:rPr lang="bg-BG" dirty="0"/>
              <a:t> на </a:t>
            </a:r>
            <a:r>
              <a:rPr lang="bg-BG" b="1" dirty="0"/>
              <a:t>модели</a:t>
            </a:r>
            <a:r>
              <a:rPr lang="bg-BG" dirty="0"/>
              <a:t> и </a:t>
            </a:r>
            <a:r>
              <a:rPr lang="bg-BG" b="1" dirty="0"/>
              <a:t>код</a:t>
            </a:r>
            <a:r>
              <a:rPr lang="bg-BG" dirty="0"/>
              <a:t> от съществуваща БД</a:t>
            </a:r>
            <a:endParaRPr lang="en-US" dirty="0"/>
          </a:p>
          <a:p>
            <a:pPr lvl="1"/>
            <a:r>
              <a:rPr lang="bg-BG" dirty="0"/>
              <a:t>Генериране на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GB" dirty="0"/>
              <a:t> </a:t>
            </a:r>
            <a:r>
              <a:rPr lang="bg-BG" dirty="0"/>
              <a:t>и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Entity</a:t>
            </a:r>
            <a:r>
              <a:rPr lang="en-GB" dirty="0"/>
              <a:t> </a:t>
            </a:r>
            <a:r>
              <a:rPr lang="bg-BG" dirty="0"/>
              <a:t>класове</a:t>
            </a:r>
          </a:p>
          <a:p>
            <a:r>
              <a:rPr lang="en-GB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е </a:t>
            </a:r>
            <a:r>
              <a:rPr lang="bg-BG" b="1" dirty="0"/>
              <a:t>подходът</a:t>
            </a:r>
            <a:r>
              <a:rPr lang="bg-BG" dirty="0"/>
              <a:t>, а </a:t>
            </a: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bg-BG" dirty="0"/>
              <a:t>е </a:t>
            </a:r>
            <a:r>
              <a:rPr lang="bg-BG" b="1" dirty="0"/>
              <a:t>процесът</a:t>
            </a:r>
            <a:r>
              <a:rPr lang="bg-BG" dirty="0"/>
              <a:t> използван в този подход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  <a:r>
              <a:rPr lang="bg-BG" dirty="0"/>
              <a:t> и </a:t>
            </a:r>
            <a:r>
              <a:rPr lang="en-US" dirty="0"/>
              <a:t>Reverse Engineering</a:t>
            </a:r>
          </a:p>
        </p:txBody>
      </p:sp>
    </p:spTree>
    <p:extLst>
      <p:ext uri="{BB962C8B-B14F-4D97-AF65-F5344CB8AC3E}">
        <p14:creationId xmlns:p14="http://schemas.microsoft.com/office/powerpoint/2010/main" val="417681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ORM</a:t>
            </a:r>
            <a:r>
              <a:rPr lang="bg-BG" dirty="0"/>
              <a:t> за .</a:t>
            </a:r>
            <a:r>
              <a:rPr lang="en-US" dirty="0"/>
              <a:t>NET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400" dirty="0"/>
              <a:t>Entity Framework Core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A42B95-8DBC-0B86-B3F4-A8B3D23B95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50" y="819000"/>
            <a:ext cx="3594100" cy="3594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31087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Entity Framework Core </a:t>
            </a:r>
            <a:r>
              <a:rPr lang="en-US" sz="3600" dirty="0"/>
              <a:t>(</a:t>
            </a:r>
            <a:r>
              <a:rPr lang="en-US" sz="3600" b="1" dirty="0"/>
              <a:t>EF Core</a:t>
            </a:r>
            <a:r>
              <a:rPr lang="en-US" sz="3600" dirty="0"/>
              <a:t>) </a:t>
            </a:r>
            <a:r>
              <a:rPr lang="bg-BG" sz="3600" dirty="0"/>
              <a:t>е</a:t>
            </a:r>
            <a:r>
              <a:rPr lang="en-US" sz="3600" dirty="0"/>
              <a:t> </a:t>
            </a:r>
            <a:r>
              <a:rPr lang="bg-BG" sz="3600" dirty="0"/>
              <a:t>стандартният </a:t>
            </a:r>
            <a:r>
              <a:rPr lang="en-US" sz="3600" b="1" dirty="0">
                <a:solidFill>
                  <a:schemeClr val="bg1"/>
                </a:solidFill>
              </a:rPr>
              <a:t>ORM </a:t>
            </a:r>
            <a:r>
              <a:rPr lang="bg-BG" sz="3600" b="1" dirty="0"/>
              <a:t>фреймуърк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bg-BG" sz="3600" dirty="0"/>
              <a:t>за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.NET</a:t>
            </a:r>
          </a:p>
          <a:p>
            <a:r>
              <a:rPr lang="bg-BG" sz="3600" dirty="0"/>
              <a:t>Осигурява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LINQ</a:t>
            </a:r>
            <a:r>
              <a:rPr lang="en-US" sz="3600" dirty="0"/>
              <a:t>-</a:t>
            </a:r>
            <a:r>
              <a:rPr lang="bg-BG" sz="3600" dirty="0"/>
              <a:t>базирани </a:t>
            </a:r>
            <a:r>
              <a:rPr lang="bg-BG" sz="3600" b="1" dirty="0"/>
              <a:t>заявки</a:t>
            </a:r>
            <a:r>
              <a:rPr lang="bg-BG" sz="3600" dirty="0"/>
              <a:t> и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CRUD</a:t>
            </a:r>
            <a:r>
              <a:rPr lang="bg-BG" sz="3600" dirty="0"/>
              <a:t> </a:t>
            </a:r>
            <a:r>
              <a:rPr lang="bg-BG" sz="3600" b="1" dirty="0"/>
              <a:t>операции</a:t>
            </a:r>
            <a:endParaRPr lang="en-US" sz="3600" b="1" dirty="0"/>
          </a:p>
          <a:p>
            <a:r>
              <a:rPr lang="bg-BG" sz="3600" dirty="0"/>
              <a:t>Автоматично проследява</a:t>
            </a:r>
            <a:r>
              <a:rPr lang="en-US" sz="3600" dirty="0"/>
              <a:t> </a:t>
            </a:r>
            <a:r>
              <a:rPr lang="bg-BG" sz="3600" b="1" dirty="0">
                <a:solidFill>
                  <a:schemeClr val="bg1"/>
                </a:solidFill>
              </a:rPr>
              <a:t>промените на обекти</a:t>
            </a:r>
            <a:endParaRPr lang="en-US" sz="3600" dirty="0"/>
          </a:p>
          <a:p>
            <a:r>
              <a:rPr lang="bg-BG" sz="3600" dirty="0"/>
              <a:t>Работи с различни </a:t>
            </a:r>
            <a:r>
              <a:rPr lang="bg-BG" sz="3600" b="1" dirty="0">
                <a:solidFill>
                  <a:schemeClr val="bg1"/>
                </a:solidFill>
              </a:rPr>
              <a:t>релационни бази данни</a:t>
            </a:r>
          </a:p>
          <a:p>
            <a:r>
              <a:rPr lang="bg-BG" sz="3600" dirty="0"/>
              <a:t>С </a:t>
            </a:r>
            <a:r>
              <a:rPr lang="bg-BG" sz="3600" b="1" dirty="0"/>
              <a:t>отворен код </a:t>
            </a:r>
            <a:r>
              <a:rPr lang="bg-BG" sz="3600" dirty="0"/>
              <a:t>(</a:t>
            </a:r>
            <a:r>
              <a:rPr lang="en-US" sz="3600" b="1" dirty="0">
                <a:solidFill>
                  <a:schemeClr val="bg1"/>
                </a:solidFill>
              </a:rPr>
              <a:t>open-source</a:t>
            </a:r>
            <a:r>
              <a:rPr lang="en-US" sz="3600" dirty="0"/>
              <a:t>)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sz="4000" dirty="0"/>
              <a:t>Въведение в </a:t>
            </a:r>
            <a:r>
              <a:rPr lang="en-US" sz="4000" dirty="0"/>
              <a:t>Entity Framework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00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DbContext и</a:t>
            </a:r>
            <a:r>
              <a:rPr lang="bg-BG" dirty="0"/>
              <a:t> класове от база данни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800" dirty="0"/>
              <a:t>Database First </a:t>
            </a:r>
            <a:r>
              <a:rPr lang="bg-BG" sz="4800" dirty="0"/>
              <a:t>с </a:t>
            </a:r>
            <a:r>
              <a:rPr lang="en-US" sz="4800" dirty="0"/>
              <a:t>Entity Framework</a:t>
            </a:r>
            <a:r>
              <a:rPr lang="bg-BG" sz="4800" dirty="0"/>
              <a:t> </a:t>
            </a:r>
            <a:r>
              <a:rPr lang="en-US" sz="4800" dirty="0"/>
              <a:t>Core</a:t>
            </a: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2CDF0D2-63BA-F282-5FDE-AC1EF62AC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758" y="1829218"/>
            <a:ext cx="2774209" cy="16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55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Package Manager Console</a:t>
            </a:r>
          </a:p>
        </p:txBody>
      </p:sp>
      <p:pic>
        <p:nvPicPr>
          <p:cNvPr id="5" name="Картина 5">
            <a:extLst>
              <a:ext uri="{FF2B5EF4-FFF2-40B4-BE49-F238E27FC236}">
                <a16:creationId xmlns:a16="http://schemas.microsoft.com/office/drawing/2014/main" id="{C8A40794-618A-E702-A899-8BD787600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66" y="3579049"/>
            <a:ext cx="4732373" cy="19206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Картина 8">
            <a:extLst>
              <a:ext uri="{FF2B5EF4-FFF2-40B4-BE49-F238E27FC236}">
                <a16:creationId xmlns:a16="http://schemas.microsoft.com/office/drawing/2014/main" id="{B381DF52-9DA5-1C4D-8C6E-0E000B46C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9561" y="3638425"/>
            <a:ext cx="6023469" cy="18018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Body Text">
            <a:extLst>
              <a:ext uri="{FF2B5EF4-FFF2-40B4-BE49-F238E27FC236}">
                <a16:creationId xmlns:a16="http://schemas.microsoft.com/office/drawing/2014/main" id="{37EF3D20-FE97-28B9-FB95-E1C3E6FB0D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200" dirty="0"/>
              <a:t>За да използваме </a:t>
            </a:r>
            <a:r>
              <a:rPr lang="en-US" sz="3200" b="1" dirty="0">
                <a:solidFill>
                  <a:schemeClr val="bg1"/>
                </a:solidFill>
              </a:rPr>
              <a:t>EF Core</a:t>
            </a:r>
            <a:r>
              <a:rPr lang="en-US" sz="3200" dirty="0"/>
              <a:t>, </a:t>
            </a:r>
            <a:r>
              <a:rPr lang="bg-BG" sz="3200" dirty="0"/>
              <a:t>трябва да </a:t>
            </a:r>
            <a:r>
              <a:rPr lang="bg-BG" sz="3200" b="1" dirty="0">
                <a:solidFill>
                  <a:schemeClr val="bg1"/>
                </a:solidFill>
              </a:rPr>
              <a:t>инсталираме пакети </a:t>
            </a:r>
            <a:r>
              <a:rPr lang="bg-BG" sz="3200" dirty="0"/>
              <a:t>(</a:t>
            </a:r>
            <a:r>
              <a:rPr lang="en-GB" sz="3200" b="1" dirty="0"/>
              <a:t>dependencies</a:t>
            </a:r>
            <a:r>
              <a:rPr lang="en-US" sz="3200" dirty="0"/>
              <a:t>)</a:t>
            </a:r>
            <a:r>
              <a:rPr lang="bg-BG" sz="3200" dirty="0"/>
              <a:t> през </a:t>
            </a:r>
            <a:r>
              <a:rPr lang="en-US" sz="3200" b="1" dirty="0">
                <a:solidFill>
                  <a:schemeClr val="bg1"/>
                </a:solidFill>
              </a:rPr>
              <a:t>Package Manager</a:t>
            </a:r>
            <a:r>
              <a:rPr lang="bg-BG" sz="3200" b="1" dirty="0">
                <a:solidFill>
                  <a:schemeClr val="bg1"/>
                </a:solidFill>
              </a:rPr>
              <a:t> конзолата</a:t>
            </a:r>
          </a:p>
          <a:p>
            <a:pPr lvl="1"/>
            <a:r>
              <a:rPr lang="en-US" sz="3000" b="1" dirty="0">
                <a:solidFill>
                  <a:schemeClr val="bg1"/>
                </a:solidFill>
              </a:rPr>
              <a:t>Tools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b="1" dirty="0">
                <a:solidFill>
                  <a:schemeClr val="bg1"/>
                </a:solidFill>
              </a:rPr>
              <a:t> NuGet Package Manager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dirty="0"/>
              <a:t> </a:t>
            </a:r>
            <a:r>
              <a:rPr lang="en-US" sz="3000" b="1" dirty="0"/>
              <a:t>[</a:t>
            </a:r>
            <a:r>
              <a:rPr lang="en-US" sz="3000" b="1" dirty="0">
                <a:solidFill>
                  <a:schemeClr val="bg1"/>
                </a:solidFill>
              </a:rPr>
              <a:t>Package Manager Console</a:t>
            </a:r>
            <a:r>
              <a:rPr lang="en-US" sz="3000" b="1" dirty="0"/>
              <a:t>]</a:t>
            </a:r>
            <a:endParaRPr lang="bg-BG" sz="3000" b="1" dirty="0"/>
          </a:p>
        </p:txBody>
      </p:sp>
      <p:sp>
        <p:nvSpPr>
          <p:cNvPr id="7" name="Arrow: Right 10">
            <a:extLst>
              <a:ext uri="{FF2B5EF4-FFF2-40B4-BE49-F238E27FC236}">
                <a16:creationId xmlns:a16="http://schemas.microsoft.com/office/drawing/2014/main" id="{81A0C6E5-6C5F-B37A-1B78-A1C032DFFA66}"/>
              </a:ext>
            </a:extLst>
          </p:cNvPr>
          <p:cNvSpPr/>
          <p:nvPr/>
        </p:nvSpPr>
        <p:spPr>
          <a:xfrm>
            <a:off x="5226583" y="4481819"/>
            <a:ext cx="424974" cy="26367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30098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Изпълняваме следните </a:t>
            </a:r>
            <a:r>
              <a:rPr lang="bg-BG" sz="3000" b="1" dirty="0"/>
              <a:t>команди</a:t>
            </a:r>
            <a:r>
              <a:rPr lang="bg-BG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една по една</a:t>
            </a:r>
            <a:r>
              <a:rPr lang="en-US" sz="3000" dirty="0"/>
              <a:t>:</a:t>
            </a:r>
            <a:endParaRPr lang="bg-BG" sz="3000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8E3A5CF-089F-A4E6-1801-F4DFED9E4A73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51404D0-6C2C-8B19-285B-EA8E3236BC50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pic>
        <p:nvPicPr>
          <p:cNvPr id="13" name="Картина 8">
            <a:extLst>
              <a:ext uri="{FF2B5EF4-FFF2-40B4-BE49-F238E27FC236}">
                <a16:creationId xmlns:a16="http://schemas.microsoft.com/office/drawing/2014/main" id="{8DEB8702-66C5-24A6-D1D9-776D36949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330" y="3429000"/>
            <a:ext cx="7893340" cy="30330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813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Scaffold </a:t>
            </a:r>
            <a:r>
              <a:rPr lang="bg-BG" dirty="0"/>
              <a:t>на </a:t>
            </a:r>
            <a:r>
              <a:rPr lang="en-US" dirty="0"/>
              <a:t>Context </a:t>
            </a:r>
            <a:r>
              <a:rPr lang="bg-BG" dirty="0"/>
              <a:t>клас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en-US" sz="2700" b="1" dirty="0">
                <a:solidFill>
                  <a:schemeClr val="bg1"/>
                </a:solidFill>
              </a:rPr>
              <a:t>Scaffold</a:t>
            </a:r>
            <a:r>
              <a:rPr lang="en-US" sz="2700" dirty="0"/>
              <a:t> </a:t>
            </a:r>
            <a:r>
              <a:rPr lang="bg-BG" sz="2700" dirty="0"/>
              <a:t>се използва за </a:t>
            </a:r>
            <a:r>
              <a:rPr lang="bg-BG" sz="2700" b="1" dirty="0">
                <a:solidFill>
                  <a:schemeClr val="bg1"/>
                </a:solidFill>
              </a:rPr>
              <a:t>автоматично генериране</a:t>
            </a:r>
            <a:r>
              <a:rPr lang="bg-BG" sz="2700" dirty="0"/>
              <a:t> на </a:t>
            </a:r>
            <a:r>
              <a:rPr lang="bg-BG" sz="2700" b="1" dirty="0">
                <a:solidFill>
                  <a:schemeClr val="bg1"/>
                </a:solidFill>
              </a:rPr>
              <a:t>код</a:t>
            </a:r>
            <a:r>
              <a:rPr lang="bg-BG" sz="2700" dirty="0"/>
              <a:t>, например </a:t>
            </a:r>
            <a:r>
              <a:rPr lang="bg-BG" sz="2700" b="1" dirty="0"/>
              <a:t>модели</a:t>
            </a:r>
            <a:r>
              <a:rPr lang="bg-BG" sz="2700" dirty="0"/>
              <a:t> на </a:t>
            </a:r>
            <a:r>
              <a:rPr lang="bg-BG" sz="2700" b="1" dirty="0"/>
              <a:t>таблици</a:t>
            </a:r>
            <a:r>
              <a:rPr lang="bg-BG" sz="2700" dirty="0"/>
              <a:t> от база данни</a:t>
            </a:r>
            <a:endParaRPr lang="en-US" sz="2700" dirty="0"/>
          </a:p>
          <a:p>
            <a:r>
              <a:rPr lang="bg-BG" sz="2700" dirty="0"/>
              <a:t>Изисква </a:t>
            </a:r>
            <a:r>
              <a:rPr lang="bg-BG" sz="2700" b="1" dirty="0"/>
              <a:t>информация</a:t>
            </a:r>
            <a:r>
              <a:rPr lang="bg-BG" sz="2700" dirty="0"/>
              <a:t> за </a:t>
            </a:r>
            <a:r>
              <a:rPr lang="en-US" sz="2700" b="1" dirty="0">
                <a:solidFill>
                  <a:schemeClr val="bg1"/>
                </a:solidFill>
              </a:rPr>
              <a:t>connection string</a:t>
            </a:r>
            <a:endParaRPr lang="bg-BG" sz="2700" b="1" dirty="0">
              <a:solidFill>
                <a:schemeClr val="bg1"/>
              </a:solidFill>
            </a:endParaRPr>
          </a:p>
          <a:p>
            <a:r>
              <a:rPr lang="bg-BG" sz="2700" dirty="0"/>
              <a:t>Изпълняваме следната </a:t>
            </a:r>
            <a:r>
              <a:rPr lang="bg-BG" sz="2700" b="1" dirty="0"/>
              <a:t>команда</a:t>
            </a:r>
            <a:r>
              <a:rPr lang="en-US" sz="2700" dirty="0"/>
              <a:t>:</a:t>
            </a:r>
            <a:endParaRPr lang="bg-BG" sz="27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1C10F-3E50-AEE3-919D-B0452774052E}"/>
              </a:ext>
            </a:extLst>
          </p:cNvPr>
          <p:cNvSpPr txBox="1">
            <a:spLocks/>
          </p:cNvSpPr>
          <p:nvPr/>
        </p:nvSpPr>
        <p:spPr>
          <a:xfrm>
            <a:off x="651000" y="3370906"/>
            <a:ext cx="1110203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Database=</a:t>
            </a:r>
            <a:r>
              <a:rPr lang="en-US" sz="2000" b="1" i="1" noProof="1">
                <a:latin typeface="Consolas" panose="020B0609020204030204" pitchFamily="49" charset="0"/>
              </a:rPr>
              <a:t>&lt;и</a:t>
            </a:r>
            <a:r>
              <a:rPr lang="bg-BG" sz="2000" b="1" i="1" noProof="1">
                <a:latin typeface="Consolas" panose="020B0609020204030204" pitchFamily="49" charset="0"/>
              </a:rPr>
              <a:t>ме_на_база_данни</a:t>
            </a:r>
            <a:r>
              <a:rPr lang="en-US" sz="2000" b="1" i="1" noProof="1">
                <a:latin typeface="Consolas" panose="020B0609020204030204" pitchFamily="49" charset="0"/>
              </a:rPr>
              <a:t>&gt;</a:t>
            </a:r>
            <a:r>
              <a:rPr lang="en-US" sz="2000" b="1" noProof="1">
                <a:latin typeface="Consolas" panose="020B0609020204030204" pitchFamily="49" charset="0"/>
              </a:rPr>
              <a:t>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Integrated Security=True;" -Provider Microsoft.EntityFrameworkCore.SqlServer -OutputDir Data/Models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CCC7AE-B319-7822-5316-C72B1B0E9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883" y="4599290"/>
            <a:ext cx="6774234" cy="19719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4855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A42344C5-2011-88C4-1A9D-47C574BC7EEA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Визуално създаване на </a:t>
            </a:r>
            <a:r>
              <a:rPr lang="en-US" dirty="0"/>
              <a:t>Database First </a:t>
            </a:r>
            <a:r>
              <a:rPr lang="bg-BG" dirty="0"/>
              <a:t>модели 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4B8E7B8-A73F-94A1-B7C2-CFC69957A91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EF Core Power Tools</a:t>
            </a:r>
          </a:p>
        </p:txBody>
      </p:sp>
      <p:pic>
        <p:nvPicPr>
          <p:cNvPr id="1026" name="Picture 2" descr="EF Core Power Tools">
            <a:extLst>
              <a:ext uri="{FF2B5EF4-FFF2-40B4-BE49-F238E27FC236}">
                <a16:creationId xmlns:a16="http://schemas.microsoft.com/office/drawing/2014/main" id="{75471320-7D74-CF4F-BD00-08A2F4E3C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325" y="1632649"/>
            <a:ext cx="2021351" cy="2021351"/>
          </a:xfrm>
          <a:prstGeom prst="roundRect">
            <a:avLst>
              <a:gd name="adj" fmla="val 858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97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3DAE3E-532D-EB54-1DB3-749CA417EB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880DD-28F0-47E9-C146-FCB67CEA2D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е добавка за </a:t>
            </a:r>
            <a:r>
              <a:rPr lang="en-US" sz="3200" b="1" dirty="0"/>
              <a:t>Visual Studio</a:t>
            </a:r>
            <a:r>
              <a:rPr lang="bg-BG" sz="3200" dirty="0"/>
              <a:t>, която генерира </a:t>
            </a:r>
            <a:r>
              <a:rPr lang="en-US" sz="3200" b="1" dirty="0">
                <a:solidFill>
                  <a:schemeClr val="bg1"/>
                </a:solidFill>
              </a:rPr>
              <a:t>DB first </a:t>
            </a:r>
            <a:r>
              <a:rPr lang="bg-BG" sz="3200" b="1" dirty="0">
                <a:solidFill>
                  <a:schemeClr val="bg1"/>
                </a:solidFill>
              </a:rPr>
              <a:t>модели</a:t>
            </a:r>
            <a:r>
              <a:rPr lang="bg-BG" sz="3200" dirty="0"/>
              <a:t> за</a:t>
            </a:r>
            <a:r>
              <a:rPr lang="en-US" sz="3200" dirty="0"/>
              <a:t> </a:t>
            </a:r>
            <a:r>
              <a:rPr lang="en-US" sz="3200" b="1" dirty="0"/>
              <a:t>EF Core</a:t>
            </a:r>
          </a:p>
          <a:p>
            <a:r>
              <a:rPr lang="bg-BG" sz="3200" dirty="0"/>
              <a:t>Предоставя </a:t>
            </a:r>
            <a:r>
              <a:rPr lang="bg-BG" sz="3200" b="1" dirty="0">
                <a:solidFill>
                  <a:schemeClr val="bg1"/>
                </a:solidFill>
              </a:rPr>
              <a:t>графичен потребителски интерфейс </a:t>
            </a:r>
            <a:r>
              <a:rPr lang="bg-BG" sz="3200" dirty="0"/>
              <a:t>(</a:t>
            </a:r>
            <a:r>
              <a:rPr lang="en-GB" sz="3200" b="1" dirty="0"/>
              <a:t>GUI</a:t>
            </a:r>
            <a:r>
              <a:rPr lang="en-GB" sz="3200" dirty="0"/>
              <a:t>)</a:t>
            </a:r>
            <a:r>
              <a:rPr lang="bg-BG" sz="3200" dirty="0"/>
              <a:t> за управление на </a:t>
            </a:r>
            <a:r>
              <a:rPr lang="en-US" sz="3200" b="1" dirty="0"/>
              <a:t>EF Core </a:t>
            </a:r>
            <a:r>
              <a:rPr lang="bg-BG" sz="3200" b="1" dirty="0"/>
              <a:t>модели</a:t>
            </a:r>
            <a:r>
              <a:rPr lang="bg-BG" sz="3200" dirty="0"/>
              <a:t> и </a:t>
            </a:r>
            <a:r>
              <a:rPr lang="bg-BG" sz="3200" b="1" dirty="0"/>
              <a:t>бази данни</a:t>
            </a:r>
            <a:endParaRPr lang="en-US" sz="3200" b="1" dirty="0"/>
          </a:p>
          <a:p>
            <a:r>
              <a:rPr lang="en-US" sz="2600" dirty="0">
                <a:hlinkClick r:id="rId2"/>
              </a:rPr>
              <a:t>https://marketplace.visualstudio.com/items?itemName=ErikEJ.EFCorePowerTools</a:t>
            </a:r>
            <a:r>
              <a:rPr lang="en-US" sz="2600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2454FA-7491-EA72-6D89-E9EF2A115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EF Core Power Tools</a:t>
            </a:r>
            <a:r>
              <a:rPr lang="bg-BG" dirty="0"/>
              <a:t>?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FF628B-D019-AA61-4A36-E785B051C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250" y="4100297"/>
            <a:ext cx="5287500" cy="25552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5646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2500" dirty="0"/>
              <a:t>С </a:t>
            </a:r>
            <a:r>
              <a:rPr lang="bg-BG" sz="2500" b="1" dirty="0"/>
              <a:t>десен бутон </a:t>
            </a:r>
            <a:r>
              <a:rPr lang="bg-BG" sz="2500" dirty="0"/>
              <a:t>върху проекта избираме </a:t>
            </a:r>
            <a:r>
              <a:rPr lang="en-US" sz="2500" b="1" dirty="0">
                <a:solidFill>
                  <a:schemeClr val="bg1"/>
                </a:solidFill>
              </a:rPr>
              <a:t>EF Core Power Tools </a:t>
            </a: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500" dirty="0">
                <a:sym typeface="Wingdings" panose="05000000000000000000" pitchFamily="2" charset="2"/>
              </a:rPr>
              <a:t> </a:t>
            </a:r>
            <a:r>
              <a:rPr lang="en-US" sz="2500" b="1" dirty="0">
                <a:sym typeface="Wingdings" panose="05000000000000000000" pitchFamily="2" charset="2"/>
              </a:rPr>
              <a:t>[</a:t>
            </a:r>
            <a:r>
              <a:rPr lang="en-US" sz="2500" b="1" dirty="0">
                <a:solidFill>
                  <a:schemeClr val="bg1"/>
                </a:solidFill>
                <a:sym typeface="Wingdings" panose="05000000000000000000" pitchFamily="2" charset="2"/>
              </a:rPr>
              <a:t>Reverse Engineer</a:t>
            </a:r>
            <a:r>
              <a:rPr lang="en-US" sz="2500" b="1" dirty="0">
                <a:sym typeface="Wingdings" panose="05000000000000000000" pitchFamily="2" charset="2"/>
              </a:rPr>
              <a:t>]</a:t>
            </a:r>
            <a:endParaRPr lang="bg-BG" sz="2500" b="1" dirty="0">
              <a:sym typeface="Wingdings" panose="05000000000000000000" pitchFamily="2" charset="2"/>
            </a:endParaRPr>
          </a:p>
          <a:p>
            <a:endParaRPr lang="bg-BG" sz="25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endParaRPr lang="bg-BG" sz="25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endParaRPr lang="bg-BG" sz="25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bg-BG" sz="2500" dirty="0"/>
              <a:t>Въвеждаме </a:t>
            </a:r>
            <a:r>
              <a:rPr lang="bg-BG" sz="2500" b="1" dirty="0">
                <a:solidFill>
                  <a:schemeClr val="bg1"/>
                </a:solidFill>
              </a:rPr>
              <a:t>съществуваща връзка </a:t>
            </a:r>
            <a:r>
              <a:rPr lang="bg-BG" sz="2500" dirty="0"/>
              <a:t>към </a:t>
            </a:r>
            <a:r>
              <a:rPr lang="bg-BG" sz="2500" b="1" dirty="0"/>
              <a:t>БД</a:t>
            </a:r>
            <a:r>
              <a:rPr lang="bg-BG" sz="2500" dirty="0"/>
              <a:t> или </a:t>
            </a:r>
            <a:r>
              <a:rPr lang="bg-BG" sz="2500" b="1" dirty="0">
                <a:solidFill>
                  <a:schemeClr val="bg1"/>
                </a:solidFill>
              </a:rPr>
              <a:t>създаваме нова</a:t>
            </a:r>
            <a:endParaRPr lang="en-US" sz="2500" b="1" dirty="0">
              <a:solidFill>
                <a:schemeClr val="bg1"/>
              </a:solidFill>
            </a:endParaRPr>
          </a:p>
          <a:p>
            <a:r>
              <a:rPr lang="bg-BG" sz="2500" dirty="0"/>
              <a:t>Избираме </a:t>
            </a:r>
            <a:r>
              <a:rPr lang="bg-BG" sz="2500" b="1" dirty="0">
                <a:solidFill>
                  <a:schemeClr val="bg1"/>
                </a:solidFill>
              </a:rPr>
              <a:t>версията</a:t>
            </a:r>
            <a:r>
              <a:rPr lang="bg-BG" sz="2500" dirty="0"/>
              <a:t> на </a:t>
            </a:r>
            <a:r>
              <a:rPr lang="en-US" sz="2500" b="1" dirty="0"/>
              <a:t>EF Core</a:t>
            </a:r>
            <a:r>
              <a:rPr lang="en-US" sz="2500" dirty="0"/>
              <a:t> - </a:t>
            </a:r>
            <a:r>
              <a:rPr lang="en-US" sz="2500" b="1" dirty="0">
                <a:solidFill>
                  <a:schemeClr val="bg1"/>
                </a:solidFill>
              </a:rPr>
              <a:t>EF Core 8</a:t>
            </a:r>
            <a:endParaRPr lang="bg-BG" sz="2500" b="1" dirty="0">
              <a:solidFill>
                <a:schemeClr val="bg1"/>
              </a:solidFill>
            </a:endParaRPr>
          </a:p>
          <a:p>
            <a:r>
              <a:rPr lang="bg-BG" sz="2500" dirty="0"/>
              <a:t>Натискаме</a:t>
            </a:r>
            <a:r>
              <a:rPr lang="bg-BG" sz="2500" b="1" dirty="0"/>
              <a:t> </a:t>
            </a:r>
            <a:r>
              <a:rPr lang="en-US" sz="2500" b="1" dirty="0"/>
              <a:t>[</a:t>
            </a:r>
            <a:r>
              <a:rPr lang="en-US" sz="2500" b="1" dirty="0">
                <a:solidFill>
                  <a:schemeClr val="bg1"/>
                </a:solidFill>
              </a:rPr>
              <a:t>OK</a:t>
            </a:r>
            <a:r>
              <a:rPr lang="en-US" sz="25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3DD0EE-DADC-FFD2-6F50-2A4CDF0675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0"/>
          <a:stretch/>
        </p:blipFill>
        <p:spPr>
          <a:xfrm>
            <a:off x="3050400" y="1656348"/>
            <a:ext cx="6091200" cy="17726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8FDD4F-01F6-DBC2-1F91-003FBDEFB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D416DC-B210-E20B-68D4-580C7D717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9521C2-B6C1-A98F-F872-DE103C5C9E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9172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92500" lnSpcReduction="10000"/>
          </a:bodyPr>
          <a:lstStyle/>
          <a:p>
            <a:r>
              <a:rPr lang="bg-BG" sz="3200" dirty="0"/>
              <a:t>Какво е </a:t>
            </a:r>
            <a:r>
              <a:rPr lang="en-US" sz="3200" b="1" dirty="0">
                <a:solidFill>
                  <a:schemeClr val="bg1"/>
                </a:solidFill>
              </a:rPr>
              <a:t>ORM</a:t>
            </a:r>
            <a:r>
              <a:rPr lang="bg-BG" sz="3200" dirty="0"/>
              <a:t>?</a:t>
            </a:r>
          </a:p>
          <a:p>
            <a:pPr>
              <a:buClr>
                <a:schemeClr val="tx1"/>
              </a:buClr>
            </a:pPr>
            <a:r>
              <a:rPr lang="en-GB" sz="3200" dirty="0">
                <a:solidFill>
                  <a:schemeClr val="bg1"/>
                </a:solidFill>
              </a:rPr>
              <a:t>​</a:t>
            </a:r>
            <a:r>
              <a:rPr lang="en-GB" sz="3200" b="1" dirty="0">
                <a:solidFill>
                  <a:schemeClr val="bg1"/>
                </a:solidFill>
              </a:rPr>
              <a:t>Code First </a:t>
            </a:r>
            <a:r>
              <a:rPr lang="bg-BG" sz="3200" dirty="0"/>
              <a:t>и</a:t>
            </a:r>
            <a:r>
              <a:rPr lang="en-GB" sz="3200" dirty="0"/>
              <a:t> </a:t>
            </a:r>
            <a:r>
              <a:rPr lang="en-GB" sz="3200" b="1" dirty="0">
                <a:solidFill>
                  <a:schemeClr val="bg1"/>
                </a:solidFill>
              </a:rPr>
              <a:t>Database First</a:t>
            </a:r>
          </a:p>
          <a:p>
            <a:r>
              <a:rPr lang="bg-BG" sz="3200" dirty="0"/>
              <a:t>Въведение в </a:t>
            </a:r>
            <a:r>
              <a:rPr lang="en-GB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bg-BG" sz="3200" dirty="0"/>
              <a:t>Генериране на </a:t>
            </a:r>
            <a:r>
              <a:rPr lang="en-GB" sz="3200" b="1" dirty="0"/>
              <a:t>ORM </a:t>
            </a:r>
            <a:r>
              <a:rPr lang="bg-BG" sz="3200" b="1" dirty="0"/>
              <a:t>модел</a:t>
            </a:r>
            <a:r>
              <a:rPr lang="bg-BG" sz="3200" dirty="0"/>
              <a:t> по </a:t>
            </a:r>
            <a:r>
              <a:rPr lang="bg-BG" sz="3200" b="1" dirty="0"/>
              <a:t>съществуваща</a:t>
            </a:r>
            <a:r>
              <a:rPr lang="bg-BG" sz="3200" dirty="0"/>
              <a:t> база данни</a:t>
            </a:r>
            <a:r>
              <a:rPr lang="en-US" sz="3200" dirty="0"/>
              <a:t> </a:t>
            </a:r>
            <a:r>
              <a:rPr lang="bg-BG" sz="3200" dirty="0"/>
              <a:t>– </a:t>
            </a:r>
            <a:r>
              <a:rPr lang="en-US" sz="3200" b="1" dirty="0">
                <a:solidFill>
                  <a:schemeClr val="bg1"/>
                </a:solidFill>
              </a:rPr>
              <a:t>Database First </a:t>
            </a:r>
            <a:r>
              <a:rPr lang="en-US" sz="3200" dirty="0"/>
              <a:t>с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bg-BG" sz="3200" dirty="0"/>
              <a:t>Какво е </a:t>
            </a:r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r>
              <a:rPr lang="bg-BG" sz="3200" dirty="0"/>
              <a:t>?</a:t>
            </a:r>
          </a:p>
          <a:p>
            <a:r>
              <a:rPr lang="bg-BG" sz="3100" dirty="0"/>
              <a:t>​</a:t>
            </a:r>
            <a:r>
              <a:rPr lang="bg-BG" sz="3200" b="1" dirty="0">
                <a:solidFill>
                  <a:schemeClr val="bg1"/>
                </a:solidFill>
              </a:rPr>
              <a:t>Четене на данни</a:t>
            </a:r>
            <a:r>
              <a:rPr lang="bg-BG" sz="3200" dirty="0"/>
              <a:t> с </a:t>
            </a:r>
            <a:r>
              <a:rPr lang="en-US" sz="3200" b="1" dirty="0"/>
              <a:t>Entity Framework Core</a:t>
            </a:r>
            <a:endParaRPr lang="bg-BG" sz="3200" b="1" dirty="0"/>
          </a:p>
          <a:p>
            <a:r>
              <a:rPr lang="en-US" sz="3200" dirty="0"/>
              <a:t>​</a:t>
            </a:r>
            <a:r>
              <a:rPr lang="bg-BG" sz="3200" b="1" dirty="0"/>
              <a:t>Конфигурация </a:t>
            </a:r>
            <a:r>
              <a:rPr lang="bg-BG" sz="3200" dirty="0"/>
              <a:t>на </a:t>
            </a:r>
            <a:r>
              <a:rPr lang="bg-BG" sz="3200" b="1" dirty="0"/>
              <a:t>връзка</a:t>
            </a:r>
            <a:r>
              <a:rPr lang="bg-BG" sz="3200" dirty="0"/>
              <a:t> към база данни – </a:t>
            </a:r>
            <a:r>
              <a:rPr lang="en-GB" sz="3200" b="1" dirty="0">
                <a:solidFill>
                  <a:schemeClr val="bg1"/>
                </a:solidFill>
              </a:rPr>
              <a:t>connection string</a:t>
            </a:r>
            <a:endParaRPr lang="en-GB" sz="3200" b="1" dirty="0"/>
          </a:p>
          <a:p>
            <a:r>
              <a:rPr lang="en-US" sz="3200" dirty="0"/>
              <a:t>͏</a:t>
            </a:r>
            <a:r>
              <a:rPr lang="bg-BG" sz="3200" b="1" dirty="0"/>
              <a:t>Примерно приложение</a:t>
            </a:r>
            <a:r>
              <a:rPr lang="bg-BG" sz="3200" dirty="0"/>
              <a:t>:</a:t>
            </a:r>
            <a:r>
              <a:rPr lang="en-US" sz="3200" dirty="0"/>
              <a:t> </a:t>
            </a:r>
            <a:r>
              <a:rPr lang="bg-BG" sz="3200" dirty="0"/>
              <a:t>Магазин с продукти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Избираме кои </a:t>
            </a:r>
            <a:r>
              <a:rPr lang="bg-BG" sz="3200" b="1" dirty="0">
                <a:solidFill>
                  <a:schemeClr val="bg1"/>
                </a:solidFill>
              </a:rPr>
              <a:t>таблици</a:t>
            </a:r>
            <a:r>
              <a:rPr lang="bg-BG" sz="3200" dirty="0"/>
              <a:t> от </a:t>
            </a:r>
            <a:r>
              <a:rPr lang="bg-BG" sz="3200" b="1" dirty="0"/>
              <a:t>БД</a:t>
            </a:r>
            <a:r>
              <a:rPr lang="bg-BG" sz="3200" dirty="0"/>
              <a:t> да се включат при </a:t>
            </a:r>
            <a:r>
              <a:rPr lang="bg-BG" sz="3200" b="1" dirty="0">
                <a:solidFill>
                  <a:schemeClr val="bg1"/>
                </a:solidFill>
              </a:rPr>
              <a:t>генериране</a:t>
            </a:r>
          </a:p>
          <a:p>
            <a:r>
              <a:rPr lang="bg-BG" sz="3200" dirty="0">
                <a:sym typeface="Wingdings" panose="05000000000000000000" pitchFamily="2" charset="2"/>
              </a:rPr>
              <a:t>Натискаме </a:t>
            </a:r>
            <a:r>
              <a:rPr lang="en-US" sz="3200" b="1" dirty="0">
                <a:sym typeface="Wingdings" panose="05000000000000000000" pitchFamily="2" charset="2"/>
              </a:rPr>
              <a:t>[</a:t>
            </a:r>
            <a:r>
              <a:rPr lang="en-US" sz="3200" b="1" dirty="0">
                <a:solidFill>
                  <a:schemeClr val="bg1"/>
                </a:solidFill>
                <a:sym typeface="Wingdings" panose="05000000000000000000" pitchFamily="2" charset="2"/>
              </a:rPr>
              <a:t>OK</a:t>
            </a:r>
            <a:r>
              <a:rPr lang="en-US" sz="3200" b="1" dirty="0">
                <a:sym typeface="Wingdings" panose="05000000000000000000" pitchFamily="2" charset="2"/>
              </a:rPr>
              <a:t>]</a:t>
            </a:r>
            <a:endParaRPr lang="bg-BG" sz="3200" b="1" dirty="0">
              <a:sym typeface="Wingdings" panose="05000000000000000000" pitchFamily="2" charset="2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E5CB99-9099-F619-7F1D-7C00131C1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7625" y="3024000"/>
            <a:ext cx="6216750" cy="24867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978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0CBD4F5-51B3-B8EA-1075-92AB0431D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344458" cy="5528766"/>
          </a:xfrm>
        </p:spPr>
        <p:txBody>
          <a:bodyPr>
            <a:noAutofit/>
          </a:bodyPr>
          <a:lstStyle/>
          <a:p>
            <a:r>
              <a:rPr lang="bg-BG" sz="2400" dirty="0"/>
              <a:t>Задаваме </a:t>
            </a:r>
            <a:r>
              <a:rPr lang="bg-BG" sz="2400" b="1" dirty="0"/>
              <a:t>име</a:t>
            </a:r>
            <a:r>
              <a:rPr lang="bg-BG" sz="2400" dirty="0"/>
              <a:t> на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400" dirty="0"/>
              <a:t>Задаваме </a:t>
            </a:r>
            <a:r>
              <a:rPr lang="bg-BG" sz="2400" b="1" dirty="0"/>
              <a:t>името</a:t>
            </a:r>
            <a:r>
              <a:rPr lang="bg-BG" sz="2400" dirty="0"/>
              <a:t> на </a:t>
            </a:r>
            <a:r>
              <a:rPr lang="en-US" sz="2400" b="1" dirty="0">
                <a:solidFill>
                  <a:schemeClr val="bg1"/>
                </a:solidFill>
              </a:rPr>
              <a:t>namespace</a:t>
            </a:r>
            <a:r>
              <a:rPr lang="bg-BG" sz="2400" dirty="0"/>
              <a:t>,</a:t>
            </a:r>
            <a:r>
              <a:rPr lang="bg-BG" sz="2400" b="1" dirty="0">
                <a:solidFill>
                  <a:schemeClr val="bg1"/>
                </a:solidFill>
              </a:rPr>
              <a:t> </a:t>
            </a:r>
            <a:r>
              <a:rPr lang="bg-BG" sz="2400" dirty="0"/>
              <a:t>в който е </a:t>
            </a:r>
            <a:r>
              <a:rPr lang="bg-BG" sz="2400" b="1" dirty="0"/>
              <a:t>проекта</a:t>
            </a:r>
            <a:endParaRPr lang="en-US" sz="2400" b="1" dirty="0"/>
          </a:p>
          <a:p>
            <a:r>
              <a:rPr lang="bg-BG" sz="2400" dirty="0"/>
              <a:t>Задаваме </a:t>
            </a:r>
            <a:r>
              <a:rPr lang="bg-BG" sz="2400" b="1" dirty="0"/>
              <a:t>име</a:t>
            </a:r>
            <a:r>
              <a:rPr lang="bg-BG" sz="2400" dirty="0"/>
              <a:t> на </a:t>
            </a:r>
            <a:r>
              <a:rPr lang="bg-BG" sz="2400" b="1" dirty="0">
                <a:solidFill>
                  <a:schemeClr val="bg1"/>
                </a:solidFill>
              </a:rPr>
              <a:t>директорията</a:t>
            </a:r>
            <a:r>
              <a:rPr lang="bg-BG" sz="2400" dirty="0"/>
              <a:t>, в която ще се създадат </a:t>
            </a:r>
            <a:r>
              <a:rPr lang="bg-BG" sz="2400" b="1" dirty="0"/>
              <a:t>моделите</a:t>
            </a:r>
          </a:p>
          <a:p>
            <a:r>
              <a:rPr lang="bg-BG" sz="2400" dirty="0"/>
              <a:t>Избираме да се </a:t>
            </a:r>
            <a:r>
              <a:rPr lang="bg-BG" sz="2400" b="1" dirty="0"/>
              <a:t>генерират</a:t>
            </a:r>
            <a:r>
              <a:rPr lang="bg-BG" sz="2400" dirty="0"/>
              <a:t> </a:t>
            </a:r>
            <a:r>
              <a:rPr lang="bg-BG" sz="2400" b="1" dirty="0">
                <a:solidFill>
                  <a:schemeClr val="bg1"/>
                </a:solidFill>
              </a:rPr>
              <a:t>модели</a:t>
            </a:r>
            <a:r>
              <a:rPr lang="bg-BG" sz="2400" dirty="0"/>
              <a:t> и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400" dirty="0"/>
              <a:t>Избираме "</a:t>
            </a:r>
            <a:r>
              <a:rPr lang="en-US" sz="2400" b="1" dirty="0">
                <a:solidFill>
                  <a:schemeClr val="bg1"/>
                </a:solidFill>
              </a:rPr>
              <a:t>Include connection string in generated code</a:t>
            </a:r>
            <a:r>
              <a:rPr lang="bg-BG" sz="2400" dirty="0"/>
              <a:t>"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bg-BG" sz="2400" dirty="0"/>
              <a:t>Избираме "</a:t>
            </a:r>
            <a:r>
              <a:rPr lang="en-US" sz="2400" b="1" dirty="0">
                <a:solidFill>
                  <a:schemeClr val="bg1"/>
                </a:solidFill>
              </a:rPr>
              <a:t>Install the EF Core provider package in the project</a:t>
            </a:r>
            <a:r>
              <a:rPr lang="bg-BG" sz="2400" dirty="0"/>
              <a:t>"</a:t>
            </a:r>
            <a:endParaRPr lang="en-US" sz="2400" dirty="0"/>
          </a:p>
          <a:p>
            <a:r>
              <a:rPr lang="bg-BG" sz="2400" dirty="0"/>
              <a:t>Натискаме </a:t>
            </a:r>
            <a:r>
              <a:rPr lang="en-US" sz="2400" b="1" dirty="0"/>
              <a:t>[</a:t>
            </a:r>
            <a:r>
              <a:rPr lang="en-US" sz="2400" b="1" dirty="0">
                <a:solidFill>
                  <a:schemeClr val="bg1"/>
                </a:solidFill>
              </a:rPr>
              <a:t>OK</a:t>
            </a:r>
            <a:r>
              <a:rPr lang="en-US" sz="24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556BB1-CA2B-0F70-F7A4-7CF199989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630" y="1205979"/>
            <a:ext cx="4216400" cy="5372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C042BB-B130-D143-3763-8F0FA710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7810"/>
            <a:ext cx="4216400" cy="5372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94933F-F953-34F3-0D0A-F486ED0E5C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AAFFA1-FE13-1732-6D6F-BF040B9BA5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E572EDA-5B97-4AD5-91CD-D0D1BCDFE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7EC517C-BAE9-5CD3-BC71-75B374094E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08DA7C6-C86F-10A5-323E-51FA8DE5A0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3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DbContext и</a:t>
            </a:r>
            <a:r>
              <a:rPr lang="bg-BG" dirty="0"/>
              <a:t> </a:t>
            </a:r>
            <a:r>
              <a:rPr lang="en-US" dirty="0"/>
              <a:t>LINQ </a:t>
            </a:r>
            <a:r>
              <a:rPr lang="bg-BG" dirty="0"/>
              <a:t>заявки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8CDDF5-AEC7-F7A4-EA35-C1ADEA82BF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916" y="1905458"/>
            <a:ext cx="3028168" cy="151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0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Класът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Context</a:t>
            </a:r>
            <a:r>
              <a:rPr lang="en-US" sz="3200" dirty="0"/>
              <a:t> </a:t>
            </a:r>
            <a:r>
              <a:rPr lang="bg-BG" sz="3200" dirty="0"/>
              <a:t>предоставя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100" b="1" dirty="0">
                <a:solidFill>
                  <a:schemeClr val="bg1"/>
                </a:solidFill>
              </a:rPr>
              <a:t>CRUD</a:t>
            </a:r>
            <a:r>
              <a:rPr lang="en-US" sz="3100" dirty="0"/>
              <a:t> </a:t>
            </a:r>
            <a:r>
              <a:rPr lang="bg-BG" sz="3100" dirty="0"/>
              <a:t>операции</a:t>
            </a:r>
            <a:endParaRPr lang="en-US" sz="3100" dirty="0"/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достъп </a:t>
            </a:r>
            <a:r>
              <a:rPr lang="bg-BG" sz="3000" dirty="0"/>
              <a:t>до</a:t>
            </a:r>
            <a:r>
              <a:rPr lang="bg-BG" sz="3000" b="1" dirty="0">
                <a:solidFill>
                  <a:schemeClr val="bg1"/>
                </a:solidFill>
              </a:rPr>
              <a:t> обекти</a:t>
            </a:r>
            <a:endParaRPr lang="en-US" sz="3000" b="1" dirty="0">
              <a:solidFill>
                <a:schemeClr val="bg1"/>
              </a:solidFill>
            </a:endParaRPr>
          </a:p>
          <a:p>
            <a:pPr lvl="2">
              <a:buClr>
                <a:schemeClr val="tx1"/>
              </a:buClr>
            </a:pPr>
            <a:r>
              <a:rPr lang="bg-BG" sz="3000" dirty="0"/>
              <a:t>Методи за </a:t>
            </a:r>
            <a:r>
              <a:rPr lang="bg-BG" sz="3000" b="1" dirty="0">
                <a:solidFill>
                  <a:schemeClr val="bg1"/>
                </a:solidFill>
              </a:rPr>
              <a:t>създаване</a:t>
            </a:r>
            <a:r>
              <a:rPr lang="en-US" sz="3000" dirty="0"/>
              <a:t> </a:t>
            </a:r>
            <a:r>
              <a:rPr lang="bg-BG" sz="3000" dirty="0"/>
              <a:t>на </a:t>
            </a:r>
            <a:r>
              <a:rPr lang="bg-BG" sz="3000" b="1" dirty="0"/>
              <a:t>нови обекти</a:t>
            </a:r>
            <a:r>
              <a:rPr lang="en-US" sz="3000" b="1" dirty="0"/>
              <a:t> </a:t>
            </a:r>
            <a:r>
              <a:rPr lang="en-US" sz="3000" dirty="0"/>
              <a:t>(</a:t>
            </a:r>
            <a:r>
              <a:rPr lang="en-US" sz="3000" b="1" noProof="1">
                <a:latin typeface="Consolas" panose="020B0609020204030204" pitchFamily="49" charset="0"/>
                <a:cs typeface="Consolas" panose="020B0609020204030204" pitchFamily="49" charset="0"/>
              </a:rPr>
              <a:t>Add() </a:t>
            </a:r>
            <a:r>
              <a:rPr lang="bg-BG" sz="3000" b="1" dirty="0"/>
              <a:t>метод</a:t>
            </a:r>
            <a:r>
              <a:rPr lang="en-US" sz="3000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Възможност</a:t>
            </a:r>
            <a:r>
              <a:rPr lang="en-US" sz="3000" dirty="0"/>
              <a:t> </a:t>
            </a:r>
            <a:r>
              <a:rPr lang="bg-BG" sz="3000" dirty="0"/>
              <a:t>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манипулиране </a:t>
            </a:r>
            <a:r>
              <a:rPr lang="bg-BG" sz="3000" dirty="0"/>
              <a:t>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bg-BG" sz="3000" b="1" dirty="0"/>
              <a:t>база данни </a:t>
            </a:r>
            <a:r>
              <a:rPr lang="bg-BG" sz="3000" dirty="0"/>
              <a:t>чрез </a:t>
            </a:r>
            <a:r>
              <a:rPr lang="bg-BG" sz="3000" b="1" dirty="0">
                <a:solidFill>
                  <a:schemeClr val="bg1"/>
                </a:solidFill>
              </a:rPr>
              <a:t>модифициране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обекти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 </a:t>
            </a:r>
            <a:r>
              <a:rPr lang="bg-BG" sz="3000" b="1" dirty="0">
                <a:solidFill>
                  <a:schemeClr val="bg1"/>
                </a:solidFill>
              </a:rPr>
              <a:t>изтриване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 базата</a:t>
            </a:r>
            <a:endParaRPr lang="en-US" sz="3000" dirty="0"/>
          </a:p>
          <a:p>
            <a:r>
              <a:rPr lang="bg-BG" sz="3200" dirty="0"/>
              <a:t>Лесно </a:t>
            </a:r>
            <a:r>
              <a:rPr lang="bg-BG" sz="3200" b="1" dirty="0">
                <a:solidFill>
                  <a:schemeClr val="bg1"/>
                </a:solidFill>
              </a:rPr>
              <a:t>навигиране</a:t>
            </a:r>
            <a:r>
              <a:rPr lang="bg-BG" sz="3200" dirty="0"/>
              <a:t> през </a:t>
            </a:r>
            <a:r>
              <a:rPr lang="bg-BG" sz="3200" b="1" dirty="0"/>
              <a:t>връзките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в</a:t>
            </a:r>
            <a:r>
              <a:rPr lang="bg-BG" sz="3200" b="1" dirty="0">
                <a:solidFill>
                  <a:schemeClr val="bg1"/>
                </a:solidFill>
              </a:rPr>
              <a:t> таблиците</a:t>
            </a:r>
            <a:endParaRPr lang="en-US" sz="3200" b="1" dirty="0">
              <a:solidFill>
                <a:schemeClr val="bg1"/>
              </a:solidFill>
            </a:endParaRPr>
          </a:p>
          <a:p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като </a:t>
            </a:r>
            <a:r>
              <a:rPr lang="en-US" sz="3200" b="1" dirty="0">
                <a:solidFill>
                  <a:schemeClr val="bg1"/>
                </a:solidFill>
              </a:rPr>
              <a:t>SQL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29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Използване на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fontScale="92500" lnSpcReduction="10000"/>
          </a:bodyPr>
          <a:lstStyle/>
          <a:p>
            <a:r>
              <a:rPr lang="bg-BG" sz="3200" noProof="1"/>
              <a:t>Създаване на </a:t>
            </a:r>
            <a:r>
              <a:rPr lang="bg-BG" sz="3200" b="1" noProof="1"/>
              <a:t>инстанция</a:t>
            </a:r>
            <a:r>
              <a:rPr lang="bg-BG" sz="3200" noProof="1"/>
              <a:t> на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  <a:p>
            <a:pPr lvl="1"/>
            <a:endParaRPr lang="en-US" sz="3399" dirty="0"/>
          </a:p>
          <a:p>
            <a:r>
              <a:rPr lang="bg-BG" sz="3200" dirty="0"/>
              <a:t>В </a:t>
            </a:r>
            <a:r>
              <a:rPr lang="bg-BG" sz="3200" b="1" dirty="0"/>
              <a:t>конструктора</a:t>
            </a:r>
            <a:r>
              <a:rPr lang="bg-BG" sz="3200" dirty="0"/>
              <a:t> може да подадем </a:t>
            </a:r>
            <a:r>
              <a:rPr lang="bg-BG" sz="3200" b="1" dirty="0">
                <a:solidFill>
                  <a:schemeClr val="bg1"/>
                </a:solidFill>
              </a:rPr>
              <a:t>връзката</a:t>
            </a:r>
            <a:r>
              <a:rPr lang="bg-BG" sz="3200" dirty="0"/>
              <a:t> към база данни</a:t>
            </a:r>
            <a:r>
              <a:rPr lang="en-US" sz="3200" dirty="0"/>
              <a:t> (</a:t>
            </a:r>
            <a:r>
              <a:rPr lang="en-US" sz="3200" b="1" dirty="0">
                <a:solidFill>
                  <a:schemeClr val="bg1"/>
                </a:solidFill>
              </a:rPr>
              <a:t>connection string</a:t>
            </a:r>
            <a:r>
              <a:rPr lang="en-US" sz="3200" dirty="0"/>
              <a:t>)</a:t>
            </a:r>
          </a:p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 </a:t>
            </a:r>
            <a:r>
              <a:rPr lang="bg-BG" sz="3200" dirty="0"/>
              <a:t>характеристики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000" b="1" noProof="1">
                <a:solidFill>
                  <a:schemeClr val="bg1"/>
                </a:solidFill>
              </a:rPr>
              <a:t>Database</a:t>
            </a:r>
            <a:r>
              <a:rPr lang="en-US" sz="3000" dirty="0"/>
              <a:t> –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EnsureCreated</a:t>
            </a:r>
            <a:r>
              <a:rPr lang="en-US" sz="3000" dirty="0"/>
              <a:t>/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Deleted</a:t>
            </a:r>
            <a:r>
              <a:rPr lang="en-US" sz="3000" dirty="0"/>
              <a:t> </a:t>
            </a:r>
            <a:r>
              <a:rPr lang="bg-BG" sz="3000" dirty="0"/>
              <a:t>методи</a:t>
            </a:r>
            <a:r>
              <a:rPr lang="en-US" sz="3000" dirty="0"/>
              <a:t>, DB Connection</a:t>
            </a:r>
          </a:p>
          <a:p>
            <a:pPr lvl="1"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ChangeTracker</a:t>
            </a:r>
            <a:r>
              <a:rPr lang="en-US" sz="3000" dirty="0"/>
              <a:t> </a:t>
            </a:r>
            <a:r>
              <a:rPr lang="bg-BG" sz="3000" dirty="0"/>
              <a:t>–</a:t>
            </a:r>
            <a:r>
              <a:rPr lang="en-US" sz="3000" dirty="0"/>
              <a:t> </a:t>
            </a:r>
            <a:r>
              <a:rPr lang="bg-BG" sz="3000" dirty="0"/>
              <a:t>Съдържа информация за </a:t>
            </a:r>
            <a:r>
              <a:rPr lang="bg-BG" sz="3000" b="1" dirty="0">
                <a:solidFill>
                  <a:schemeClr val="bg1"/>
                </a:solidFill>
              </a:rPr>
              <a:t>автоматично проследяване</a:t>
            </a:r>
            <a:r>
              <a:rPr lang="bg-BG" sz="3000" dirty="0"/>
              <a:t> на </a:t>
            </a:r>
            <a:r>
              <a:rPr lang="bg-BG" sz="3000" b="1" dirty="0"/>
              <a:t>промените</a:t>
            </a:r>
            <a:endParaRPr lang="en-US" sz="3000" b="1" dirty="0"/>
          </a:p>
          <a:p>
            <a:pPr lvl="1">
              <a:buClr>
                <a:schemeClr val="tx1"/>
              </a:buClr>
            </a:pPr>
            <a:r>
              <a:rPr lang="bg-BG" sz="3000" dirty="0"/>
              <a:t>Всички </a:t>
            </a:r>
            <a:r>
              <a:rPr lang="bg-BG" sz="3000" b="1" dirty="0">
                <a:solidFill>
                  <a:schemeClr val="bg1"/>
                </a:solidFill>
              </a:rPr>
              <a:t>класове</a:t>
            </a:r>
            <a:r>
              <a:rPr lang="bg-BG" sz="3000" dirty="0"/>
              <a:t> (</a:t>
            </a:r>
            <a:r>
              <a:rPr lang="bg-BG" sz="3000" b="1" dirty="0"/>
              <a:t>таблици</a:t>
            </a:r>
            <a:r>
              <a:rPr lang="en-US" sz="3000" dirty="0"/>
              <a:t>)</a:t>
            </a:r>
            <a:r>
              <a:rPr lang="bg-BG" sz="3000" dirty="0"/>
              <a:t> са изредени като </a:t>
            </a:r>
            <a:r>
              <a:rPr lang="bg-BG" sz="3000" b="1" dirty="0">
                <a:solidFill>
                  <a:schemeClr val="bg1"/>
                </a:solidFill>
              </a:rPr>
              <a:t>свойства</a:t>
            </a:r>
            <a:r>
              <a:rPr lang="bg-BG" sz="3000" dirty="0"/>
              <a:t> (</a:t>
            </a:r>
            <a:r>
              <a:rPr lang="en-US" sz="3000" b="1" dirty="0"/>
              <a:t>properties</a:t>
            </a:r>
            <a:r>
              <a:rPr lang="en-US" sz="3000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2600" dirty="0"/>
              <a:t>Например</a:t>
            </a:r>
            <a:r>
              <a:rPr lang="en-US" sz="2600" dirty="0"/>
              <a:t> </a:t>
            </a:r>
            <a:r>
              <a:rPr lang="en-US" sz="2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DbSet&lt;Employee&gt; Employees { get; set; }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5DF70964-08C1-23B3-198A-C18C505396EB}"/>
              </a:ext>
            </a:extLst>
          </p:cNvPr>
          <p:cNvSpPr txBox="1">
            <a:spLocks/>
          </p:cNvSpPr>
          <p:nvPr/>
        </p:nvSpPr>
        <p:spPr>
          <a:xfrm>
            <a:off x="742394" y="1764000"/>
            <a:ext cx="10707211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99" b="1" noProof="1">
                <a:latin typeface="Consolas" pitchFamily="49" charset="0"/>
                <a:cs typeface="Consolas" pitchFamily="49" charset="0"/>
              </a:rPr>
              <a:t>var context = new DbContext();</a:t>
            </a:r>
          </a:p>
        </p:txBody>
      </p:sp>
    </p:spTree>
    <p:extLst>
      <p:ext uri="{BB962C8B-B14F-4D97-AF65-F5344CB8AC3E}">
        <p14:creationId xmlns:p14="http://schemas.microsoft.com/office/powerpoint/2010/main" val="52781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(1)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LINQ-to-Entities</a:t>
            </a:r>
            <a:r>
              <a:rPr lang="en-US" sz="3200" dirty="0"/>
              <a:t> </a:t>
            </a:r>
            <a:r>
              <a:rPr lang="bg-BG" sz="3200" dirty="0"/>
              <a:t>заявка</a:t>
            </a:r>
            <a:r>
              <a:rPr lang="en-US" sz="3200" dirty="0"/>
              <a:t> </a:t>
            </a:r>
            <a:r>
              <a:rPr lang="bg-BG" sz="3200" dirty="0"/>
              <a:t>над</a:t>
            </a:r>
            <a:r>
              <a:rPr lang="en-US" sz="3200" dirty="0"/>
              <a:t> </a:t>
            </a:r>
            <a:r>
              <a:rPr lang="en-US" sz="3200" b="1" dirty="0"/>
              <a:t>EF Core </a:t>
            </a:r>
            <a:r>
              <a:rPr lang="bg-BG" sz="3200" b="1" dirty="0"/>
              <a:t>обект</a:t>
            </a:r>
            <a:r>
              <a:rPr lang="en-US" sz="3200" dirty="0"/>
              <a:t>: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Employees</a:t>
            </a:r>
            <a:r>
              <a:rPr lang="en-US" sz="3200" dirty="0"/>
              <a:t> </a:t>
            </a:r>
            <a:r>
              <a:rPr lang="bg-BG" sz="3200" dirty="0"/>
              <a:t>свойство</a:t>
            </a:r>
            <a:r>
              <a:rPr lang="en-US" sz="3200" dirty="0"/>
              <a:t> </a:t>
            </a:r>
            <a:r>
              <a:rPr lang="bg-BG" sz="3200" dirty="0"/>
              <a:t>в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6A903E0-E029-9CB2-A215-6CCD83193798}"/>
              </a:ext>
            </a:extLst>
          </p:cNvPr>
          <p:cNvSpPr txBox="1">
            <a:spLocks/>
          </p:cNvSpPr>
          <p:nvPr/>
        </p:nvSpPr>
        <p:spPr>
          <a:xfrm>
            <a:off x="649521" y="5015532"/>
            <a:ext cx="8432947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lvl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public partial class SoftUniContext : DbContext {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</a:t>
            </a:r>
            <a:r>
              <a:rPr lang="en-US" noProof="1">
                <a:solidFill>
                  <a:schemeClr val="bg1"/>
                </a:solidFill>
                <a:effectLst/>
              </a:rPr>
              <a:t>public DbSet&lt;Employee&gt; Employees { get; set; }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…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}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5F413A3-9AC1-A200-87F9-134E24F929D9}"/>
              </a:ext>
            </a:extLst>
          </p:cNvPr>
          <p:cNvSpPr txBox="1">
            <a:spLocks/>
          </p:cNvSpPr>
          <p:nvPr/>
        </p:nvSpPr>
        <p:spPr>
          <a:xfrm>
            <a:off x="649521" y="1815726"/>
            <a:ext cx="11119304" cy="23083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static string FindEmployeesWithJobTitle(SoftUniContext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var employees = context.Employees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.Where(e =&gt; e.JobTitle == "Design Engineer")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.Select(x =&gt; x.FirstName)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.ToList();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return string.Join(Environment.NewLine, employees);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03D4CBFD-64FB-4D6F-9438-6843ADFA80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53327" y="2565109"/>
            <a:ext cx="2671471" cy="919090"/>
          </a:xfrm>
          <a:prstGeom prst="wedgeRoundRectCallout">
            <a:avLst>
              <a:gd name="adj1" fmla="val -65608"/>
              <a:gd name="adj2" fmla="val -610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2399" b="1" noProof="1">
                <a:solidFill>
                  <a:schemeClr val="bg2"/>
                </a:solidFill>
              </a:rPr>
              <a:t>EF Core </a:t>
            </a:r>
            <a:r>
              <a:rPr lang="bg-BG" sz="2399" b="1" noProof="1">
                <a:solidFill>
                  <a:schemeClr val="bg2"/>
                </a:solidFill>
              </a:rPr>
              <a:t>превежда в</a:t>
            </a:r>
            <a:r>
              <a:rPr lang="en-US" sz="2399" b="1" noProof="1">
                <a:solidFill>
                  <a:schemeClr val="bg2"/>
                </a:solidFill>
              </a:rPr>
              <a:t> SQL </a:t>
            </a:r>
            <a:r>
              <a:rPr lang="bg-BG" sz="2399" b="1" noProof="1">
                <a:solidFill>
                  <a:schemeClr val="bg2"/>
                </a:solidFill>
              </a:rPr>
              <a:t>заявка</a:t>
            </a:r>
            <a:endParaRPr lang="en-US" sz="2399" b="1" noProof="1">
              <a:solidFill>
                <a:schemeClr val="bg2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8FE317-045A-37DB-87EB-9A9FD9D56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746" y="3629325"/>
            <a:ext cx="3255052" cy="124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2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spcBef>
                <a:spcPts val="1799"/>
              </a:spcBef>
            </a:pPr>
            <a:r>
              <a:rPr lang="bg-BG" sz="3200" dirty="0"/>
              <a:t>Намиране на елемент по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C520DB1-584D-E594-A400-FDAAD7354F5F}"/>
              </a:ext>
            </a:extLst>
          </p:cNvPr>
          <p:cNvSpPr txBox="1">
            <a:spLocks/>
          </p:cNvSpPr>
          <p:nvPr/>
        </p:nvSpPr>
        <p:spPr>
          <a:xfrm>
            <a:off x="618598" y="2012650"/>
            <a:ext cx="11134432" cy="20867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public static string FindProjectWithId(SoftUniContext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var project = context.Projects.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Find(2)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return project.Name;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EB6B93AC-0BBA-C990-D9B4-8D6E7536D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"/>
          <a:stretch/>
        </p:blipFill>
        <p:spPr>
          <a:xfrm>
            <a:off x="4109757" y="5117650"/>
            <a:ext cx="3972485" cy="1146350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  <p:sp>
        <p:nvSpPr>
          <p:cNvPr id="2" name="Arrow: Right 10">
            <a:extLst>
              <a:ext uri="{FF2B5EF4-FFF2-40B4-BE49-F238E27FC236}">
                <a16:creationId xmlns:a16="http://schemas.microsoft.com/office/drawing/2014/main" id="{81C1F833-DB9C-ADBB-CD83-5AEFF63D8A81}"/>
              </a:ext>
            </a:extLst>
          </p:cNvPr>
          <p:cNvSpPr/>
          <p:nvPr/>
        </p:nvSpPr>
        <p:spPr>
          <a:xfrm rot="5400000">
            <a:off x="5757877" y="4331002"/>
            <a:ext cx="676244" cy="4950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323237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Connection String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Конфигурация на връзка към база данни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CDDCB1-5B75-BFCE-B37B-E4E70E35E5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60" y="1719000"/>
            <a:ext cx="2212479" cy="186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2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GB" b="1" dirty="0">
                <a:solidFill>
                  <a:schemeClr val="bg1"/>
                </a:solidFill>
              </a:rPr>
              <a:t>EF Core</a:t>
            </a:r>
            <a:r>
              <a:rPr lang="en-GB" dirty="0"/>
              <a:t>, </a:t>
            </a:r>
            <a:r>
              <a:rPr lang="bg-BG" b="1" dirty="0"/>
              <a:t>конфигурацията</a:t>
            </a:r>
            <a:r>
              <a:rPr lang="bg-BG" dirty="0"/>
              <a:t> на </a:t>
            </a:r>
            <a:r>
              <a:rPr lang="bg-BG" b="1" dirty="0"/>
              <a:t>връзката</a:t>
            </a:r>
            <a:r>
              <a:rPr lang="bg-BG" dirty="0"/>
              <a:t> към база данни се извършва чрез </a:t>
            </a:r>
            <a:r>
              <a:rPr lang="bg-BG" b="1" dirty="0">
                <a:solidFill>
                  <a:schemeClr val="bg1"/>
                </a:solidFill>
              </a:rPr>
              <a:t>задаване </a:t>
            </a:r>
            <a:r>
              <a:rPr lang="bg-BG" dirty="0"/>
              <a:t>на </a:t>
            </a:r>
            <a:r>
              <a:rPr lang="en-GB" b="1" dirty="0">
                <a:solidFill>
                  <a:schemeClr val="bg1"/>
                </a:solidFill>
              </a:rPr>
              <a:t>connection string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Той съдържа </a:t>
            </a:r>
            <a:r>
              <a:rPr lang="bg-BG" b="1" dirty="0">
                <a:solidFill>
                  <a:schemeClr val="bg1"/>
                </a:solidFill>
              </a:rPr>
              <a:t>информация</a:t>
            </a:r>
            <a:r>
              <a:rPr lang="bg-BG" dirty="0"/>
              <a:t> за </a:t>
            </a:r>
            <a:r>
              <a:rPr lang="bg-BG" b="1" dirty="0"/>
              <a:t>сървър</a:t>
            </a:r>
            <a:r>
              <a:rPr lang="bg-BG" dirty="0"/>
              <a:t>, </a:t>
            </a:r>
            <a:r>
              <a:rPr lang="bg-BG" b="1" dirty="0"/>
              <a:t>база данни</a:t>
            </a:r>
            <a:r>
              <a:rPr lang="bg-BG" dirty="0"/>
              <a:t>, </a:t>
            </a:r>
            <a:r>
              <a:rPr lang="bg-BG" b="1" dirty="0"/>
              <a:t>потребителско име </a:t>
            </a:r>
            <a:r>
              <a:rPr lang="bg-BG" dirty="0"/>
              <a:t>и </a:t>
            </a:r>
            <a:r>
              <a:rPr lang="bg-BG" b="1" dirty="0"/>
              <a:t>парола</a:t>
            </a:r>
            <a:r>
              <a:rPr lang="bg-BG" dirty="0"/>
              <a:t>, и други </a:t>
            </a:r>
            <a:r>
              <a:rPr lang="bg-BG" b="1" dirty="0">
                <a:solidFill>
                  <a:schemeClr val="bg1"/>
                </a:solidFill>
              </a:rPr>
              <a:t>параметри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b="1" dirty="0"/>
              <a:t>Пример</a:t>
            </a:r>
            <a:r>
              <a:rPr lang="bg-BG" dirty="0"/>
              <a:t>:</a:t>
            </a:r>
            <a:endParaRPr lang="en-BG" dirty="0"/>
          </a:p>
          <a:p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connection </a:t>
            </a:r>
            <a:r>
              <a:rPr lang="en-GB" dirty="0"/>
              <a:t>string?</a:t>
            </a:r>
            <a:endParaRPr lang="en-BG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5CCF1E4-B174-1DDF-24C1-0C7400D33C51}"/>
              </a:ext>
            </a:extLst>
          </p:cNvPr>
          <p:cNvSpPr txBox="1">
            <a:spLocks/>
          </p:cNvSpPr>
          <p:nvPr/>
        </p:nvSpPr>
        <p:spPr>
          <a:xfrm>
            <a:off x="1101000" y="4369213"/>
            <a:ext cx="9663466" cy="12926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600" b="1" noProof="1">
                <a:latin typeface="Consolas" panose="020B0609020204030204" pitchFamily="49" charset="0"/>
              </a:rPr>
              <a:t>"Server=&lt;и</a:t>
            </a:r>
            <a:r>
              <a:rPr lang="bg-BG" sz="2600" b="1" noProof="1">
                <a:latin typeface="Consolas" panose="020B0609020204030204" pitchFamily="49" charset="0"/>
              </a:rPr>
              <a:t>ме на сървър</a:t>
            </a:r>
            <a:r>
              <a:rPr lang="en-US" sz="2600" b="1" noProof="1">
                <a:latin typeface="Consolas" panose="020B0609020204030204" pitchFamily="49" charset="0"/>
              </a:rPr>
              <a:t>&gt;;Initial Catalog=&lt;</a:t>
            </a:r>
            <a:r>
              <a:rPr lang="en-US" sz="2600" b="1" i="1" noProof="1">
                <a:latin typeface="Consolas" panose="020B0609020204030204" pitchFamily="49" charset="0"/>
              </a:rPr>
              <a:t>и</a:t>
            </a:r>
            <a:r>
              <a:rPr lang="bg-BG" sz="2600" b="1" i="1" noProof="1">
                <a:latin typeface="Consolas" panose="020B0609020204030204" pitchFamily="49" charset="0"/>
              </a:rPr>
              <a:t>ме на баз</a:t>
            </a:r>
            <a:r>
              <a:rPr lang="en-US" sz="2600" b="1" i="1" noProof="1">
                <a:latin typeface="Consolas" panose="020B0609020204030204" pitchFamily="49" charset="0"/>
              </a:rPr>
              <a:t>а </a:t>
            </a:r>
            <a:r>
              <a:rPr lang="bg-BG" sz="2600" b="1" i="1" noProof="1">
                <a:latin typeface="Consolas" panose="020B0609020204030204" pitchFamily="49" charset="0"/>
              </a:rPr>
              <a:t>данни</a:t>
            </a:r>
            <a:r>
              <a:rPr lang="en-US" sz="2600" b="1" noProof="1">
                <a:latin typeface="Consolas" panose="020B0609020204030204" pitchFamily="49" charset="0"/>
              </a:rPr>
              <a:t>&gt;;User=&lt;</a:t>
            </a:r>
            <a:r>
              <a:rPr lang="bg-BG" sz="26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Password=</a:t>
            </a:r>
            <a:r>
              <a:rPr lang="bg-BG" sz="2600" b="1" noProof="1">
                <a:latin typeface="Consolas" panose="020B0609020204030204" pitchFamily="49" charset="0"/>
              </a:rPr>
              <a:t>&lt;</a:t>
            </a:r>
            <a:r>
              <a:rPr lang="bg-BG" sz="2600" b="1" i="1" noProof="1">
                <a:latin typeface="Consolas" panose="020B0609020204030204" pitchFamily="49" charset="0"/>
              </a:rPr>
              <a:t>парола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Integrated Security=True;"</a:t>
            </a:r>
          </a:p>
        </p:txBody>
      </p:sp>
    </p:spTree>
    <p:extLst>
      <p:ext uri="{BB962C8B-B14F-4D97-AF65-F5344CB8AC3E}">
        <p14:creationId xmlns:p14="http://schemas.microsoft.com/office/powerpoint/2010/main" val="269805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EF</a:t>
            </a:r>
            <a:r>
              <a:rPr lang="en-US" sz="2800" dirty="0"/>
              <a:t> </a:t>
            </a:r>
            <a:r>
              <a:rPr lang="bg-BG" sz="2800" dirty="0"/>
              <a:t>добавя </a:t>
            </a:r>
            <a:r>
              <a:rPr lang="en-GB" sz="2800" b="1" dirty="0"/>
              <a:t>connection string </a:t>
            </a:r>
            <a:r>
              <a:rPr lang="bg-BG" sz="2800" dirty="0"/>
              <a:t>в </a:t>
            </a:r>
            <a:r>
              <a:rPr lang="bg-BG" sz="2800" b="1" dirty="0">
                <a:solidFill>
                  <a:schemeClr val="bg1"/>
                </a:solidFill>
              </a:rPr>
              <a:t>конфигурационния файл</a:t>
            </a:r>
            <a:r>
              <a:rPr lang="bg-BG" sz="2800" b="1" dirty="0"/>
              <a:t> </a:t>
            </a:r>
            <a:r>
              <a:rPr lang="bg-BG" sz="2800" dirty="0"/>
              <a:t>на приложението</a:t>
            </a:r>
            <a:endParaRPr lang="en-US" sz="2800" dirty="0"/>
          </a:p>
          <a:p>
            <a:pPr lvl="1"/>
            <a:r>
              <a:rPr lang="en-GB" sz="2600" b="1" dirty="0">
                <a:solidFill>
                  <a:schemeClr val="bg1"/>
                </a:solidFill>
              </a:rPr>
              <a:t>app.config </a:t>
            </a:r>
            <a:r>
              <a:rPr lang="bg-BG" sz="2600" dirty="0"/>
              <a:t>за </a:t>
            </a:r>
            <a:r>
              <a:rPr lang="en-GB" sz="2600" b="1" dirty="0"/>
              <a:t>.NET Framework</a:t>
            </a:r>
            <a:endParaRPr lang="bg-BG" sz="2600" b="1" dirty="0"/>
          </a:p>
          <a:p>
            <a:pPr lvl="1"/>
            <a:r>
              <a:rPr lang="en-GB" sz="2600" b="1" dirty="0">
                <a:solidFill>
                  <a:schemeClr val="bg1"/>
                </a:solidFill>
              </a:rPr>
              <a:t>appsettings.json</a:t>
            </a:r>
            <a:r>
              <a:rPr lang="bg-BG" sz="2600" dirty="0"/>
              <a:t> за </a:t>
            </a:r>
            <a:r>
              <a:rPr lang="en-GB" sz="2600" b="1" dirty="0"/>
              <a:t>.NET Core</a:t>
            </a:r>
          </a:p>
          <a:p>
            <a:pPr marL="442912" lvl="1" indent="0">
              <a:buNone/>
            </a:pPr>
            <a:endParaRPr lang="en-BG" sz="2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(1)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C83DA7E-CE2D-3FA9-01DE-5399801C1757}"/>
              </a:ext>
            </a:extLst>
          </p:cNvPr>
          <p:cNvSpPr txBox="1">
            <a:spLocks/>
          </p:cNvSpPr>
          <p:nvPr/>
        </p:nvSpPr>
        <p:spPr>
          <a:xfrm>
            <a:off x="741000" y="3069000"/>
            <a:ext cx="11260598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"ConnectionStrings": {</a:t>
            </a:r>
          </a:p>
          <a:p>
            <a:r>
              <a:rPr lang="en-US" sz="2400" b="1" noProof="1">
                <a:latin typeface="Consolas" panose="020B0609020204030204" pitchFamily="49" charset="0"/>
              </a:rPr>
              <a:t>    "MyDatabase": "Server=&lt;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сървър</a:t>
            </a:r>
            <a:r>
              <a:rPr lang="en-US" sz="2400" b="1" noProof="1">
                <a:latin typeface="Consolas" panose="020B0609020204030204" pitchFamily="49" charset="0"/>
              </a:rPr>
              <a:t>&gt;;Initial Catalog=&lt;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баз</a:t>
            </a:r>
            <a:r>
              <a:rPr lang="en-US" sz="2400" b="1" i="1" noProof="1">
                <a:latin typeface="Consolas" panose="020B0609020204030204" pitchFamily="49" charset="0"/>
              </a:rPr>
              <a:t>а </a:t>
            </a:r>
            <a:r>
              <a:rPr lang="bg-BG" sz="2400" b="1" i="1" noProof="1">
                <a:latin typeface="Consolas" panose="020B0609020204030204" pitchFamily="49" charset="0"/>
              </a:rPr>
              <a:t>данни</a:t>
            </a:r>
            <a:r>
              <a:rPr lang="en-US" sz="2400" b="1" noProof="1">
                <a:latin typeface="Consolas" panose="020B0609020204030204" pitchFamily="49" charset="0"/>
              </a:rPr>
              <a:t>&gt;;User=&lt;</a:t>
            </a:r>
            <a:r>
              <a:rPr lang="bg-BG" sz="24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Password=</a:t>
            </a:r>
            <a:r>
              <a:rPr lang="bg-BG" sz="2400" b="1" noProof="1">
                <a:latin typeface="Consolas" panose="020B0609020204030204" pitchFamily="49" charset="0"/>
              </a:rPr>
              <a:t>&lt;</a:t>
            </a:r>
            <a:r>
              <a:rPr lang="bg-BG" sz="2400" b="1" i="1" noProof="1">
                <a:latin typeface="Consolas" panose="020B0609020204030204" pitchFamily="49" charset="0"/>
              </a:rPr>
              <a:t>парола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Trusted_Connection=True;"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292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Object-Relational Mapping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ORM?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AD798F-68A8-264A-F25C-7525C06EB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700" y="1718741"/>
            <a:ext cx="20066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2600" dirty="0"/>
              <a:t>Можем да използваме </a:t>
            </a:r>
            <a:r>
              <a:rPr lang="en-US" sz="2600" b="1" dirty="0"/>
              <a:t>connection string </a:t>
            </a:r>
            <a:r>
              <a:rPr lang="bg-BG" sz="2600" dirty="0"/>
              <a:t>директно в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/>
          </a:p>
          <a:p>
            <a:r>
              <a:rPr lang="bg-BG" sz="2600" dirty="0"/>
              <a:t>При конфигуриране на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2600" dirty="0"/>
              <a:t> </a:t>
            </a:r>
            <a:r>
              <a:rPr lang="bg-BG" sz="2600" dirty="0"/>
              <a:t>в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en-US" sz="2600" dirty="0"/>
              <a:t> </a:t>
            </a:r>
            <a:r>
              <a:rPr lang="bg-BG" sz="2600" dirty="0"/>
              <a:t>класа</a:t>
            </a:r>
            <a:endParaRPr lang="en-BG" sz="2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32192D-B15D-D94E-9F41-53F14EF48E1B}"/>
              </a:ext>
            </a:extLst>
          </p:cNvPr>
          <p:cNvSpPr txBox="1">
            <a:spLocks/>
          </p:cNvSpPr>
          <p:nvPr/>
        </p:nvSpPr>
        <p:spPr>
          <a:xfrm>
            <a:off x="311700" y="4469306"/>
            <a:ext cx="11565000" cy="16312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public void ConfigureServices(IServiceCollection services)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services.AddDbContext&lt;MyDbContext&gt;(options =&gt;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options.UseSqlServer(Configuration.GetConnectionString("MyDatabase")));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653C8AE-C4B4-95CD-E618-15F5AB8262D2}"/>
              </a:ext>
            </a:extLst>
          </p:cNvPr>
          <p:cNvSpPr txBox="1">
            <a:spLocks/>
          </p:cNvSpPr>
          <p:nvPr/>
        </p:nvSpPr>
        <p:spPr>
          <a:xfrm>
            <a:off x="313500" y="1713739"/>
            <a:ext cx="115650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protected override void OnConfiguring(DbContextOptionsBuilder optionsBuilder)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if (!optionsBuilder.IsConfigured)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optionsBuilder.UseSqlServer("Connection string from config file");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608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615108" y="5817084"/>
            <a:ext cx="10961783" cy="768084"/>
          </a:xfrm>
        </p:spPr>
        <p:txBody>
          <a:bodyPr/>
          <a:lstStyle/>
          <a:p>
            <a:r>
              <a:rPr lang="bg-BG" dirty="0"/>
              <a:t>Магазин с продукти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8" y="5049000"/>
            <a:ext cx="10961783" cy="768084"/>
          </a:xfrm>
        </p:spPr>
        <p:txBody>
          <a:bodyPr/>
          <a:lstStyle/>
          <a:p>
            <a:r>
              <a:rPr lang="bg-BG" dirty="0"/>
              <a:t>Примерно приложение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382E55-0ADE-828A-456F-E8F7B3609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685" y="684000"/>
            <a:ext cx="6938627" cy="41933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729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Създаваме нов </a:t>
            </a:r>
            <a:r>
              <a:rPr lang="en-US" b="1" dirty="0"/>
              <a:t>Console App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и задаваме подходящо </a:t>
            </a:r>
            <a:r>
              <a:rPr lang="bg-BG" b="1" dirty="0"/>
              <a:t>име</a:t>
            </a:r>
            <a:r>
              <a:rPr lang="bg-BG" dirty="0"/>
              <a:t>, например "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GroceryStore</a:t>
            </a:r>
            <a:r>
              <a:rPr lang="bg-BG" dirty="0"/>
              <a:t>"</a:t>
            </a:r>
            <a:endParaRPr lang="en-BG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конзолно приложение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F0A41E-D773-800B-FF7F-51C48F21A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000" y="2961708"/>
            <a:ext cx="5895000" cy="205410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DA98F1-B320-9F24-C73B-B4829FAEE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0311" y="2259000"/>
            <a:ext cx="4492622" cy="3654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10">
            <a:extLst>
              <a:ext uri="{FF2B5EF4-FFF2-40B4-BE49-F238E27FC236}">
                <a16:creationId xmlns:a16="http://schemas.microsoft.com/office/drawing/2014/main" id="{C4A85985-122B-C335-1CB3-B67D2ADCFFB3}"/>
              </a:ext>
            </a:extLst>
          </p:cNvPr>
          <p:cNvSpPr/>
          <p:nvPr/>
        </p:nvSpPr>
        <p:spPr>
          <a:xfrm>
            <a:off x="6527825" y="3911328"/>
            <a:ext cx="555765" cy="3493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1725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r>
              <a:rPr lang="en-US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Connect to Database</a:t>
            </a:r>
            <a:r>
              <a:rPr lang="en-US" sz="3600" b="1" dirty="0"/>
              <a:t>]</a:t>
            </a:r>
            <a:endParaRPr lang="bg-BG" b="1" dirty="0"/>
          </a:p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Microsoft SQL Server</a:t>
            </a:r>
            <a:r>
              <a:rPr lang="en-US" dirty="0"/>
              <a:t> </a:t>
            </a:r>
            <a:r>
              <a:rPr lang="bg-BG" dirty="0"/>
              <a:t>и натискаме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Continue</a:t>
            </a:r>
            <a:r>
              <a:rPr lang="en-US" sz="3600" b="1" dirty="0"/>
              <a:t>]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Свързване на сървър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AF1F7-D4F5-978F-F95F-A9CA86179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524" y="3823557"/>
            <a:ext cx="5283937" cy="15812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04EF8A-A960-686D-D76E-DF52793EE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9540" y="2694342"/>
            <a:ext cx="5202117" cy="38396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0" name="Arrow: Right 10">
            <a:extLst>
              <a:ext uri="{FF2B5EF4-FFF2-40B4-BE49-F238E27FC236}">
                <a16:creationId xmlns:a16="http://schemas.microsoft.com/office/drawing/2014/main" id="{A696A268-541F-DA6B-A53C-5F7BBE1E9B4A}"/>
              </a:ext>
            </a:extLst>
          </p:cNvPr>
          <p:cNvSpPr/>
          <p:nvPr/>
        </p:nvSpPr>
        <p:spPr>
          <a:xfrm>
            <a:off x="5689153" y="4419000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E89C428-4EC5-529F-18BC-44F8DB9D03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BG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]</a:t>
            </a:r>
            <a:r>
              <a:rPr kumimoji="0" lang="en-US" altLang="en-BG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6FFB31B-E94F-5A4D-BB4F-BA0E591D5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BG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]</a:t>
            </a:r>
            <a:r>
              <a:rPr kumimoji="0" lang="en-US" altLang="en-BG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091904" cy="5528766"/>
          </a:xfrm>
        </p:spPr>
        <p:txBody>
          <a:bodyPr>
            <a:normAutofit lnSpcReduction="10000"/>
          </a:bodyPr>
          <a:lstStyle/>
          <a:p>
            <a:r>
              <a:rPr lang="bg-BG" sz="2800" dirty="0"/>
              <a:t>Свързваме се с </a:t>
            </a:r>
            <a:r>
              <a:rPr lang="bg-BG" sz="2800" b="1" dirty="0"/>
              <a:t>локалната</a:t>
            </a:r>
            <a:r>
              <a:rPr lang="bg-BG" sz="2800" dirty="0"/>
              <a:t> ни </a:t>
            </a:r>
            <a:r>
              <a:rPr lang="bg-BG" sz="2800" b="1" dirty="0"/>
              <a:t>инстанция</a:t>
            </a:r>
            <a:r>
              <a:rPr lang="bg-BG" sz="2800" dirty="0"/>
              <a:t> на </a:t>
            </a:r>
            <a:r>
              <a:rPr lang="en-US" sz="2800" b="1" dirty="0">
                <a:solidFill>
                  <a:schemeClr val="bg1"/>
                </a:solidFill>
              </a:rPr>
              <a:t>SQL </a:t>
            </a:r>
            <a:r>
              <a:rPr lang="bg-BG" sz="2800" b="1" dirty="0">
                <a:solidFill>
                  <a:schemeClr val="bg1"/>
                </a:solidFill>
              </a:rPr>
              <a:t>сървъра</a:t>
            </a:r>
          </a:p>
          <a:p>
            <a:pPr lvl="1"/>
            <a:r>
              <a:rPr lang="bg-BG" sz="2400" dirty="0"/>
              <a:t>На </a:t>
            </a:r>
            <a:r>
              <a:rPr lang="en-US" sz="2400" b="1" dirty="0">
                <a:solidFill>
                  <a:schemeClr val="bg1"/>
                </a:solidFill>
              </a:rPr>
              <a:t>Server name</a:t>
            </a:r>
            <a:r>
              <a:rPr lang="en-US" sz="2400" dirty="0"/>
              <a:t>,</a:t>
            </a:r>
            <a:r>
              <a:rPr lang="bg-BG" sz="2400" dirty="0"/>
              <a:t> попълваме:</a:t>
            </a:r>
          </a:p>
          <a:p>
            <a:pPr lvl="1"/>
            <a:endParaRPr lang="bg-BG" dirty="0"/>
          </a:p>
          <a:p>
            <a:r>
              <a:rPr lang="bg-BG" sz="2800" dirty="0"/>
              <a:t>Създаваме </a:t>
            </a:r>
            <a:r>
              <a:rPr lang="bg-BG" sz="2800" b="1" dirty="0">
                <a:solidFill>
                  <a:schemeClr val="bg1"/>
                </a:solidFill>
              </a:rPr>
              <a:t>база данни</a:t>
            </a:r>
          </a:p>
          <a:p>
            <a:pPr lvl="1"/>
            <a:r>
              <a:rPr lang="bg-BG" sz="2400" dirty="0"/>
              <a:t>В полето </a:t>
            </a:r>
            <a:r>
              <a:rPr lang="en-US" sz="2400" b="1" dirty="0"/>
              <a:t>Select or enter a database name</a:t>
            </a:r>
            <a:r>
              <a:rPr lang="en-US" sz="2400" dirty="0"/>
              <a:t>,</a:t>
            </a:r>
            <a:r>
              <a:rPr lang="bg-BG" sz="2400" dirty="0"/>
              <a:t> задаваме </a:t>
            </a:r>
            <a:r>
              <a:rPr lang="bg-BG" sz="2400" b="1" dirty="0">
                <a:solidFill>
                  <a:schemeClr val="bg1"/>
                </a:solidFill>
              </a:rPr>
              <a:t>подходящо име</a:t>
            </a:r>
            <a:r>
              <a:rPr lang="en-US" sz="2400" dirty="0"/>
              <a:t>:</a:t>
            </a:r>
          </a:p>
          <a:p>
            <a:pPr lvl="1"/>
            <a:endParaRPr lang="en-US" sz="2400" dirty="0"/>
          </a:p>
          <a:p>
            <a:r>
              <a:rPr lang="bg-BG" sz="2600" b="1" dirty="0"/>
              <a:t>Тестваме</a:t>
            </a:r>
            <a:r>
              <a:rPr lang="bg-BG" sz="2600" dirty="0"/>
              <a:t> връзката със сървъра и избираме</a:t>
            </a:r>
            <a:r>
              <a:rPr lang="en-US" sz="2600" dirty="0"/>
              <a:t> </a:t>
            </a:r>
            <a:r>
              <a:rPr lang="en-US" sz="2600" b="1" dirty="0">
                <a:solidFill>
                  <a:schemeClr val="bg1"/>
                </a:solidFill>
              </a:rPr>
              <a:t>OK</a:t>
            </a:r>
            <a:endParaRPr lang="bg-BG" sz="26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Конфигурация на връзка</a:t>
            </a:r>
            <a:endParaRPr lang="en-B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A845F2-3747-0662-BA52-3B74B3B63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406" y="1414040"/>
            <a:ext cx="3690000" cy="50886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20300F-BB58-0AB2-7D8F-F39A85D7D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065" y="3297426"/>
            <a:ext cx="2129935" cy="14808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Arrow: Right 10">
            <a:extLst>
              <a:ext uri="{FF2B5EF4-FFF2-40B4-BE49-F238E27FC236}">
                <a16:creationId xmlns:a16="http://schemas.microsoft.com/office/drawing/2014/main" id="{A5F04C43-3FA4-315F-E2F9-5CFA5F09F3E3}"/>
              </a:ext>
            </a:extLst>
          </p:cNvPr>
          <p:cNvSpPr/>
          <p:nvPr/>
        </p:nvSpPr>
        <p:spPr>
          <a:xfrm>
            <a:off x="9101267" y="3970886"/>
            <a:ext cx="444937" cy="25005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CBA8921-1D4C-1C7C-9EFF-0DDCF30A4715}"/>
              </a:ext>
            </a:extLst>
          </p:cNvPr>
          <p:cNvSpPr txBox="1">
            <a:spLocks/>
          </p:cNvSpPr>
          <p:nvPr/>
        </p:nvSpPr>
        <p:spPr>
          <a:xfrm>
            <a:off x="1081911" y="2753231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(localdb)\MSSQLLocalDB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9C6D42-DAB3-90E6-5943-94D9E0E3A2D4}"/>
              </a:ext>
            </a:extLst>
          </p:cNvPr>
          <p:cNvSpPr txBox="1">
            <a:spLocks/>
          </p:cNvSpPr>
          <p:nvPr/>
        </p:nvSpPr>
        <p:spPr>
          <a:xfrm>
            <a:off x="1081911" y="5049000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DatabaseFirst.Grocerystore</a:t>
            </a:r>
          </a:p>
        </p:txBody>
      </p:sp>
    </p:spTree>
    <p:extLst>
      <p:ext uri="{BB962C8B-B14F-4D97-AF65-F5344CB8AC3E}">
        <p14:creationId xmlns:p14="http://schemas.microsoft.com/office/powerpoint/2010/main" val="303135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5" grpId="0" animBg="1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да създадем </a:t>
            </a:r>
            <a:r>
              <a:rPr lang="bg-BG" b="1" dirty="0">
                <a:solidFill>
                  <a:schemeClr val="bg1"/>
                </a:solidFill>
              </a:rPr>
              <a:t>нова</a:t>
            </a:r>
            <a:r>
              <a:rPr lang="bg-BG" dirty="0"/>
              <a:t> база данни</a:t>
            </a:r>
          </a:p>
          <a:p>
            <a:r>
              <a:rPr lang="bg-BG" dirty="0"/>
              <a:t>Можем да я намерим в </a:t>
            </a:r>
            <a:r>
              <a:rPr lang="en-US" b="1" dirty="0">
                <a:solidFill>
                  <a:schemeClr val="bg1"/>
                </a:solidFill>
              </a:rPr>
              <a:t>Server Explorer</a:t>
            </a:r>
          </a:p>
          <a:p>
            <a:r>
              <a:rPr lang="bg-BG" dirty="0"/>
              <a:t>Натискаме върху нея с десен бутон и избираме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New Query</a:t>
            </a:r>
            <a:r>
              <a:rPr lang="en-US" sz="3600" b="1" dirty="0"/>
              <a:t>]</a:t>
            </a:r>
            <a:endParaRPr lang="bg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база данни</a:t>
            </a:r>
            <a:endParaRPr lang="en-B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41D723-A1EB-B322-E625-31452801E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946" y="3783719"/>
            <a:ext cx="5147054" cy="23723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C5CB959-4981-A33A-8638-291D5D1C7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2935" y="3801643"/>
            <a:ext cx="5433065" cy="2372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Arrow: Right 10">
            <a:extLst>
              <a:ext uri="{FF2B5EF4-FFF2-40B4-BE49-F238E27FC236}">
                <a16:creationId xmlns:a16="http://schemas.microsoft.com/office/drawing/2014/main" id="{2DA029BA-410F-AC02-881B-7EE1E3D83095}"/>
              </a:ext>
            </a:extLst>
          </p:cNvPr>
          <p:cNvSpPr/>
          <p:nvPr/>
        </p:nvSpPr>
        <p:spPr>
          <a:xfrm>
            <a:off x="5875723" y="467837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302089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2700" dirty="0"/>
              <a:t>Създаваме </a:t>
            </a:r>
            <a:r>
              <a:rPr lang="bg-BG" sz="2700" b="1" dirty="0">
                <a:solidFill>
                  <a:schemeClr val="bg1"/>
                </a:solidFill>
              </a:rPr>
              <a:t>нова таблица </a:t>
            </a:r>
            <a:r>
              <a:rPr lang="bg-BG" sz="2700" dirty="0"/>
              <a:t>с продукти и </a:t>
            </a:r>
            <a:r>
              <a:rPr lang="bg-BG" sz="2700" b="1" dirty="0">
                <a:solidFill>
                  <a:schemeClr val="bg1"/>
                </a:solidFill>
              </a:rPr>
              <a:t>добавяме</a:t>
            </a:r>
            <a:r>
              <a:rPr lang="bg-BG" sz="2700" dirty="0"/>
              <a:t> няколко </a:t>
            </a:r>
            <a:r>
              <a:rPr lang="bg-BG" sz="2700" b="1" dirty="0">
                <a:solidFill>
                  <a:schemeClr val="bg1"/>
                </a:solidFill>
              </a:rPr>
              <a:t>продукта</a:t>
            </a:r>
            <a:r>
              <a:rPr lang="bg-BG" sz="2700" dirty="0"/>
              <a:t> към нея</a:t>
            </a:r>
          </a:p>
          <a:p>
            <a:r>
              <a:rPr lang="bg-BG" sz="2700" dirty="0"/>
              <a:t>Изпълняваме следния </a:t>
            </a:r>
            <a:r>
              <a:rPr lang="en-US" sz="2700" b="1" dirty="0">
                <a:solidFill>
                  <a:schemeClr val="bg1"/>
                </a:solidFill>
              </a:rPr>
              <a:t>SQL </a:t>
            </a:r>
            <a:r>
              <a:rPr lang="bg-BG" sz="2700" b="1" dirty="0">
                <a:solidFill>
                  <a:schemeClr val="bg1"/>
                </a:solidFill>
              </a:rPr>
              <a:t>скрипт</a:t>
            </a:r>
            <a:r>
              <a:rPr lang="bg-BG" sz="2700" dirty="0"/>
              <a:t>:</a:t>
            </a:r>
            <a:endParaRPr lang="en-US" sz="27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(1)</a:t>
            </a:r>
            <a:endParaRPr lang="en-BG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F55F14D-3221-1EFE-E3F6-25FCB87CE66E}"/>
              </a:ext>
            </a:extLst>
          </p:cNvPr>
          <p:cNvSpPr txBox="1">
            <a:spLocks/>
          </p:cNvSpPr>
          <p:nvPr/>
        </p:nvSpPr>
        <p:spPr>
          <a:xfrm>
            <a:off x="639138" y="2250099"/>
            <a:ext cx="11001946" cy="439043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CREATE TABLE [dbo].[Product] (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[Id] INT IDENTITY (1, 1)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[Name] NVARCHAR (200)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[Price] DECIMAL(10, 2)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[UnitType] NVARCHAR(50) NOT NULL CHECK (UnitType IN ('kilogram', 'liter', 'piece')));</a:t>
            </a:r>
          </a:p>
          <a:p>
            <a:pPr eaLnBrk="0" hangingPunct="0">
              <a:lnSpc>
                <a:spcPct val="6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br>
              <a:rPr lang="en-US" sz="1900" b="1" noProof="1">
                <a:latin typeface="Consolas" pitchFamily="49" charset="0"/>
                <a:cs typeface="Consolas" pitchFamily="49" charset="0"/>
              </a:rPr>
            </a:br>
            <a:r>
              <a:rPr lang="en-US" sz="1900" b="1" noProof="1">
                <a:latin typeface="Consolas" pitchFamily="49" charset="0"/>
                <a:cs typeface="Consolas" pitchFamily="49" charset="0"/>
              </a:rPr>
              <a:t>INSERT INTO [Product] (Name, Price, UnitType) VALUES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('Apple', 1.50,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('Blueberry', 2.50,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('Carrot', 0.80,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('Tomato', 4.60,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('Cucumber', 3.20,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('Yogurt', 4.25,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('Mineral water', 0.90,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('Avocado', 2.00, 'piece'),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('Chocolate', 2.90, 'piece');</a:t>
            </a:r>
          </a:p>
        </p:txBody>
      </p:sp>
    </p:spTree>
    <p:extLst>
      <p:ext uri="{BB962C8B-B14F-4D97-AF65-F5344CB8AC3E}">
        <p14:creationId xmlns:p14="http://schemas.microsoft.com/office/powerpoint/2010/main" val="169563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26A5E0-E409-1846-966E-417CB9C56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C432B-7755-91D7-E114-1551C0FBA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Натискаме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Execute</a:t>
            </a:r>
            <a:r>
              <a:rPr lang="en-US" sz="3200" b="1" dirty="0"/>
              <a:t>]</a:t>
            </a:r>
            <a:endParaRPr lang="bg-BG" sz="3200" b="1" dirty="0"/>
          </a:p>
          <a:p>
            <a:r>
              <a:rPr lang="bg-BG" sz="3200" dirty="0"/>
              <a:t>Скриптът </a:t>
            </a:r>
            <a:r>
              <a:rPr lang="bg-BG" sz="3200" b="1" dirty="0"/>
              <a:t>създаде</a:t>
            </a:r>
            <a:r>
              <a:rPr lang="bg-BG" sz="3200" dirty="0"/>
              <a:t> таблица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r>
              <a:rPr lang="bg-BG" sz="3200" dirty="0"/>
              <a:t> и </a:t>
            </a:r>
            <a:r>
              <a:rPr lang="bg-BG" sz="3200" b="1" dirty="0"/>
              <a:t>добави</a:t>
            </a:r>
            <a:r>
              <a:rPr lang="bg-BG" sz="3200" dirty="0"/>
              <a:t> към нея </a:t>
            </a:r>
            <a:r>
              <a:rPr lang="bg-BG" sz="3200" b="1" dirty="0">
                <a:solidFill>
                  <a:schemeClr val="bg1"/>
                </a:solidFill>
              </a:rPr>
              <a:t>продукти</a:t>
            </a:r>
            <a:endParaRPr lang="en-BG" sz="32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4AE862-99FC-A2D4-C9AE-1E23D35D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69092F-83DA-90AF-8A28-66B063C27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04" y="2799000"/>
            <a:ext cx="8190113" cy="35338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4F3A5E-691D-3B26-3C4A-69284104D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827" y="4040559"/>
            <a:ext cx="3062644" cy="8596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EBBF3015-E210-800E-F739-71846D14EB8E}"/>
              </a:ext>
            </a:extLst>
          </p:cNvPr>
          <p:cNvSpPr/>
          <p:nvPr/>
        </p:nvSpPr>
        <p:spPr>
          <a:xfrm>
            <a:off x="8305271" y="4256459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72379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Можем да достъпим </a:t>
            </a:r>
            <a:r>
              <a:rPr lang="bg-BG" sz="3200" b="1" dirty="0"/>
              <a:t>записите</a:t>
            </a:r>
            <a:r>
              <a:rPr lang="bg-BG" sz="3200" dirty="0"/>
              <a:t> в </a:t>
            </a:r>
            <a:r>
              <a:rPr lang="bg-BG" sz="3200" b="1" dirty="0"/>
              <a:t>таблицата</a:t>
            </a:r>
            <a:r>
              <a:rPr lang="bg-BG" sz="3200" dirty="0"/>
              <a:t> с десен бутон върху </a:t>
            </a:r>
            <a:r>
              <a:rPr lang="en-US" sz="3200" b="1" dirty="0">
                <a:solidFill>
                  <a:schemeClr val="bg1"/>
                </a:solidFill>
              </a:rPr>
              <a:t>Product</a:t>
            </a:r>
            <a:r>
              <a:rPr lang="en-US" sz="32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Show Table Data</a:t>
            </a:r>
            <a:r>
              <a:rPr lang="en-US" sz="3200" b="1" dirty="0"/>
              <a:t>] 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Преглед на записите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46AA7-B4F0-C9BD-60C0-C28060E16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6" y="2708946"/>
            <a:ext cx="4190338" cy="302847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1B0A04-B6F4-5D11-25CF-6E60F9A2C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185" y="2662984"/>
            <a:ext cx="5318346" cy="29988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CFD3A4BC-7B4C-9AA1-D342-6FBDA98A49B5}"/>
              </a:ext>
            </a:extLst>
          </p:cNvPr>
          <p:cNvSpPr/>
          <p:nvPr/>
        </p:nvSpPr>
        <p:spPr>
          <a:xfrm>
            <a:off x="5123997" y="391373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19966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Инсталираме нужните </a:t>
            </a:r>
            <a:r>
              <a:rPr lang="en-US" sz="3200" b="1" dirty="0">
                <a:solidFill>
                  <a:schemeClr val="bg1"/>
                </a:solidFill>
              </a:rPr>
              <a:t>EF Core </a:t>
            </a:r>
            <a:r>
              <a:rPr lang="bg-BG" sz="3200" b="1" dirty="0">
                <a:solidFill>
                  <a:schemeClr val="bg1"/>
                </a:solidFill>
              </a:rPr>
              <a:t>пакети</a:t>
            </a:r>
          </a:p>
          <a:p>
            <a:r>
              <a:rPr lang="bg-BG" sz="3200" dirty="0"/>
              <a:t>От менюто </a:t>
            </a:r>
            <a:r>
              <a:rPr lang="en-US" sz="3200" b="1" dirty="0">
                <a:solidFill>
                  <a:schemeClr val="bg1"/>
                </a:solidFill>
              </a:rPr>
              <a:t>Tools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NuGet Package Manager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bg-BG" sz="3200" dirty="0"/>
              <a:t>отваряме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Package Manager Console</a:t>
            </a:r>
            <a:r>
              <a:rPr lang="en-US" sz="3200" b="1" dirty="0"/>
              <a:t>]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 (</a:t>
            </a:r>
            <a:r>
              <a:rPr lang="en-US" dirty="0"/>
              <a:t>1)</a:t>
            </a:r>
            <a:endParaRPr lang="en-B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85DB1B-DB84-649A-F010-F27D69ADF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500" y="3025727"/>
            <a:ext cx="5265000" cy="34749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6605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200" dirty="0"/>
              <a:t>Технология, която позволява </a:t>
            </a:r>
            <a:r>
              <a:rPr lang="bg-BG" sz="3200" b="1" dirty="0">
                <a:solidFill>
                  <a:schemeClr val="bg1"/>
                </a:solidFill>
              </a:rPr>
              <a:t>манипулиране</a:t>
            </a:r>
            <a:r>
              <a:rPr lang="bg-BG" sz="3200" dirty="0"/>
              <a:t> на </a:t>
            </a:r>
            <a:r>
              <a:rPr lang="bg-BG" sz="3200" b="1" dirty="0">
                <a:solidFill>
                  <a:schemeClr val="bg1"/>
                </a:solidFill>
              </a:rPr>
              <a:t>бази данни</a:t>
            </a:r>
            <a:r>
              <a:rPr lang="bg-BG" sz="3200" dirty="0"/>
              <a:t>, използвайки </a:t>
            </a:r>
            <a:r>
              <a:rPr lang="bg-BG" sz="3200" b="1" dirty="0">
                <a:solidFill>
                  <a:schemeClr val="bg1"/>
                </a:solidFill>
              </a:rPr>
              <a:t>класове </a:t>
            </a:r>
            <a:r>
              <a:rPr lang="bg-BG" sz="3200" dirty="0"/>
              <a:t>и </a:t>
            </a:r>
            <a:r>
              <a:rPr lang="bg-BG" sz="3200" b="1" dirty="0">
                <a:solidFill>
                  <a:schemeClr val="bg1"/>
                </a:solidFill>
              </a:rPr>
              <a:t>обекти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Какво е </a:t>
            </a:r>
            <a:r>
              <a:rPr lang="en-US" sz="4000" dirty="0"/>
              <a:t>Object-Relational Mapping (</a:t>
            </a:r>
            <a:r>
              <a:rPr lang="en-US" dirty="0"/>
              <a:t>ORM)?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50DA6-750C-8818-805A-7F4BC79C1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342" y="2877631"/>
            <a:ext cx="6551248" cy="316520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2F3502-EFE1-F44E-F79F-B5C4C0186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93" y="2574294"/>
            <a:ext cx="3240000" cy="34685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Arrow: Right 7">
            <a:extLst>
              <a:ext uri="{FF2B5EF4-FFF2-40B4-BE49-F238E27FC236}">
                <a16:creationId xmlns:a16="http://schemas.microsoft.com/office/drawing/2014/main" id="{C328B317-BA80-9938-CF6C-A9D820843863}"/>
              </a:ext>
            </a:extLst>
          </p:cNvPr>
          <p:cNvSpPr/>
          <p:nvPr/>
        </p:nvSpPr>
        <p:spPr>
          <a:xfrm>
            <a:off x="4033161" y="3956012"/>
            <a:ext cx="981413" cy="70510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конзолата изпълняваме командите</a:t>
            </a:r>
            <a:r>
              <a:rPr lang="bg-BG" b="1" dirty="0">
                <a:solidFill>
                  <a:schemeClr val="bg1"/>
                </a:solidFill>
              </a:rPr>
              <a:t> една по една: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r>
              <a:rPr lang="bg-BG" dirty="0"/>
              <a:t>Създаваме </a:t>
            </a:r>
            <a:r>
              <a:rPr lang="en-US" b="1" dirty="0">
                <a:solidFill>
                  <a:schemeClr val="bg1"/>
                </a:solidFill>
              </a:rPr>
              <a:t>EF Core </a:t>
            </a:r>
            <a:r>
              <a:rPr lang="bg-BG" b="1" dirty="0">
                <a:solidFill>
                  <a:schemeClr val="bg1"/>
                </a:solidFill>
              </a:rPr>
              <a:t>модели </a:t>
            </a:r>
            <a:r>
              <a:rPr lang="bg-BG" dirty="0"/>
              <a:t>по базата данни: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r>
              <a:rPr lang="en-US" dirty="0"/>
              <a:t>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77E4E26-C02C-D925-28ED-BC5F5C8402C5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41E8473-E143-0AE4-1D0F-EB2D58EE998B}"/>
              </a:ext>
            </a:extLst>
          </p:cNvPr>
          <p:cNvSpPr txBox="1">
            <a:spLocks/>
          </p:cNvSpPr>
          <p:nvPr/>
        </p:nvSpPr>
        <p:spPr>
          <a:xfrm>
            <a:off x="440443" y="4190008"/>
            <a:ext cx="11311114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"Server=(localdb)\MSSQLLocalDB;Database=DatabaseFirst.GroceryStore;Integrated Security=True;" -Provider Microsoft.EntityFrameworkCore.SqlServer -OutputDir Data/Models</a:t>
            </a:r>
          </a:p>
        </p:txBody>
      </p:sp>
    </p:spTree>
    <p:extLst>
      <p:ext uri="{BB962C8B-B14F-4D97-AF65-F5344CB8AC3E}">
        <p14:creationId xmlns:p14="http://schemas.microsoft.com/office/powerpoint/2010/main" val="381339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Вече имаме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dirty="0"/>
              <a:t>и</a:t>
            </a:r>
            <a:r>
              <a:rPr lang="bg-BG" sz="3200" dirty="0"/>
              <a:t> модел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endParaRPr lang="en-BG" sz="32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проекта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6F39DF-9050-0D2D-05C9-73281E20B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802741"/>
            <a:ext cx="7666200" cy="470425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6151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/>
              <a:t> </a:t>
            </a:r>
            <a:r>
              <a:rPr lang="bg-BG" dirty="0"/>
              <a:t>метода на програмата ни можем да прочетем </a:t>
            </a:r>
            <a:r>
              <a:rPr lang="bg-BG" b="1" dirty="0">
                <a:solidFill>
                  <a:schemeClr val="bg1"/>
                </a:solidFill>
              </a:rPr>
              <a:t>всички продукти </a:t>
            </a:r>
            <a:r>
              <a:rPr lang="bg-BG" dirty="0"/>
              <a:t>от нашата </a:t>
            </a:r>
            <a:r>
              <a:rPr lang="bg-BG" b="1" dirty="0">
                <a:solidFill>
                  <a:schemeClr val="bg1"/>
                </a:solidFill>
              </a:rPr>
              <a:t>база данни </a:t>
            </a:r>
            <a:r>
              <a:rPr lang="bg-BG" dirty="0"/>
              <a:t>със следния </a:t>
            </a:r>
            <a:r>
              <a:rPr lang="bg-BG" b="1" dirty="0">
                <a:solidFill>
                  <a:schemeClr val="bg1"/>
                </a:solidFill>
              </a:rPr>
              <a:t>код</a:t>
            </a:r>
            <a:r>
              <a:rPr lang="bg-BG" dirty="0"/>
              <a:t>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2508627"/>
            <a:ext cx="11311114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using (var db = new DatabaseFirstGroceryStoreContext())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Console.WriteLine("All products in database:");</a:t>
            </a:r>
          </a:p>
          <a:p>
            <a:pPr>
              <a:lnSpc>
                <a:spcPct val="100000"/>
              </a:lnSpc>
            </a:pPr>
            <a:endParaRPr lang="en-US" sz="2000" b="1" noProof="1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foreach (var product in db.Products)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    Console.WriteLine("{0} - {1} per {2}",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product.Name,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product.Price,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product.UnitType);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7918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28F648-33BB-3A65-53FB-68DCE4470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784" y="1359000"/>
            <a:ext cx="8220432" cy="496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407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2628" y="1362922"/>
            <a:ext cx="11560402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529427"/>
            <a:ext cx="10826670" cy="5139573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ORM</a:t>
            </a:r>
            <a:r>
              <a:rPr lang="bg-BG" sz="2600" dirty="0">
                <a:solidFill>
                  <a:schemeClr val="bg2"/>
                </a:solidFill>
              </a:rPr>
              <a:t> (</a:t>
            </a:r>
            <a:r>
              <a:rPr lang="en-US" sz="2600" dirty="0"/>
              <a:t>Object-Relational Mapping</a:t>
            </a:r>
            <a:r>
              <a:rPr lang="en-US" sz="2600" dirty="0">
                <a:solidFill>
                  <a:schemeClr val="bg2"/>
                </a:solidFill>
              </a:rPr>
              <a:t>)</a:t>
            </a:r>
            <a:r>
              <a:rPr lang="bg-BG" sz="2600" dirty="0">
                <a:solidFill>
                  <a:schemeClr val="bg2"/>
                </a:solidFill>
              </a:rPr>
              <a:t> </a:t>
            </a:r>
            <a:r>
              <a:rPr lang="bg-BG" sz="2600" b="1" dirty="0">
                <a:solidFill>
                  <a:schemeClr val="bg2"/>
                </a:solidFill>
              </a:rPr>
              <a:t>==</a:t>
            </a:r>
            <a:r>
              <a:rPr lang="bg-BG" sz="2600" dirty="0">
                <a:solidFill>
                  <a:schemeClr val="bg2"/>
                </a:solidFill>
              </a:rPr>
              <a:t> технология, позволяваща работа с данни от бази данни като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обекти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bg-BG" sz="2600" b="1" dirty="0"/>
              <a:t>Подходи</a:t>
            </a:r>
            <a:r>
              <a:rPr lang="bg-BG" sz="2600" dirty="0"/>
              <a:t> за работа с </a:t>
            </a:r>
            <a:r>
              <a:rPr lang="en-US" sz="2600" dirty="0"/>
              <a:t>ORM</a:t>
            </a:r>
            <a:endParaRPr lang="bg-BG" sz="2600" dirty="0"/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Code First </a:t>
            </a:r>
            <a:r>
              <a:rPr lang="en-US" sz="2400" dirty="0">
                <a:solidFill>
                  <a:schemeClr val="bg2"/>
                </a:solidFill>
              </a:rPr>
              <a:t>- </a:t>
            </a:r>
            <a:r>
              <a:rPr lang="bg-BG" sz="2400" dirty="0">
                <a:solidFill>
                  <a:schemeClr val="bg2"/>
                </a:solidFill>
              </a:rPr>
              <a:t>първо се създават </a:t>
            </a:r>
            <a:r>
              <a:rPr lang="bg-BG" sz="2400" b="1" dirty="0">
                <a:solidFill>
                  <a:schemeClr val="bg2"/>
                </a:solidFill>
              </a:rPr>
              <a:t>класове</a:t>
            </a:r>
            <a:r>
              <a:rPr lang="bg-BG" sz="2400" dirty="0">
                <a:solidFill>
                  <a:schemeClr val="bg2"/>
                </a:solidFill>
              </a:rPr>
              <a:t> и след това </a:t>
            </a:r>
            <a:r>
              <a:rPr lang="bg-BG" sz="2400" b="1" dirty="0">
                <a:solidFill>
                  <a:schemeClr val="bg2"/>
                </a:solidFill>
              </a:rPr>
              <a:t>база данни</a:t>
            </a:r>
            <a:endParaRPr lang="en-US" sz="2400" b="1" dirty="0">
              <a:solidFill>
                <a:schemeClr val="bg2"/>
              </a:solidFill>
            </a:endParaRPr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Database First</a:t>
            </a: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400" dirty="0">
                <a:solidFill>
                  <a:schemeClr val="bg2"/>
                </a:solidFill>
              </a:rPr>
              <a:t>- първо се създава </a:t>
            </a:r>
            <a:r>
              <a:rPr lang="bg-BG" sz="2400" b="1" dirty="0">
                <a:solidFill>
                  <a:schemeClr val="bg2"/>
                </a:solidFill>
              </a:rPr>
              <a:t>база данни </a:t>
            </a:r>
            <a:r>
              <a:rPr lang="bg-BG" sz="2400" dirty="0">
                <a:solidFill>
                  <a:schemeClr val="bg2"/>
                </a:solidFill>
              </a:rPr>
              <a:t>и след </a:t>
            </a:r>
            <a:r>
              <a:rPr lang="bg-BG" sz="2400" b="1" dirty="0">
                <a:solidFill>
                  <a:schemeClr val="bg2"/>
                </a:solidFill>
              </a:rPr>
              <a:t>това класове</a:t>
            </a:r>
            <a:endParaRPr lang="en-US" sz="2400" b="1" dirty="0">
              <a:solidFill>
                <a:schemeClr val="bg2"/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Entity Framework Core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о</a:t>
            </a:r>
            <a:r>
              <a:rPr lang="bg-BG" sz="2600" dirty="0">
                <a:solidFill>
                  <a:schemeClr val="bg2"/>
                </a:solidFill>
              </a:rPr>
              <a:t>сигурява</a:t>
            </a:r>
            <a:r>
              <a:rPr lang="bg-BG" sz="2600" dirty="0">
                <a:solidFill>
                  <a:schemeClr val="accent1"/>
                </a:solidFill>
              </a:rPr>
              <a:t>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INQ </a:t>
            </a:r>
            <a:r>
              <a:rPr lang="bg-BG" sz="2600" dirty="0">
                <a:solidFill>
                  <a:schemeClr val="bg2"/>
                </a:solidFill>
              </a:rPr>
              <a:t>заявки, 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CRUD</a:t>
            </a:r>
            <a:r>
              <a:rPr lang="en-US" sz="2600" dirty="0">
                <a:solidFill>
                  <a:schemeClr val="bg2"/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операции, автоматично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проследяване на промени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EF Core Power Tools </a:t>
            </a:r>
            <a:r>
              <a:rPr lang="en-US" sz="2600" b="1" dirty="0"/>
              <a:t>==</a:t>
            </a:r>
            <a:r>
              <a:rPr lang="en-US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генерира </a:t>
            </a:r>
            <a:r>
              <a:rPr lang="en-US" sz="2600" b="1" dirty="0"/>
              <a:t>DB First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модели</a:t>
            </a:r>
            <a:r>
              <a:rPr lang="bg-BG" sz="2600" b="1" dirty="0"/>
              <a:t> </a:t>
            </a:r>
            <a:r>
              <a:rPr lang="bg-BG" sz="2600" dirty="0"/>
              <a:t>за</a:t>
            </a:r>
            <a:r>
              <a:rPr lang="bg-BG" sz="2600" b="1" dirty="0"/>
              <a:t> </a:t>
            </a:r>
            <a:r>
              <a:rPr lang="en-US" sz="2600" b="1" dirty="0"/>
              <a:t>EF Core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Connection string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и</a:t>
            </a:r>
            <a:r>
              <a:rPr lang="bg-BG" sz="2600" b="1" dirty="0">
                <a:solidFill>
                  <a:schemeClr val="bg2"/>
                </a:solidFill>
              </a:rPr>
              <a:t>нформация</a:t>
            </a:r>
            <a:r>
              <a:rPr lang="bg-BG" sz="2600" dirty="0">
                <a:solidFill>
                  <a:schemeClr val="bg2"/>
                </a:solidFill>
              </a:rPr>
              <a:t>, чрез която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свързваме приложението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с </a:t>
            </a:r>
            <a:r>
              <a:rPr lang="bg-BG" sz="2600" b="1" dirty="0">
                <a:solidFill>
                  <a:schemeClr val="bg2"/>
                </a:solidFill>
              </a:rPr>
              <a:t>базата данни</a:t>
            </a:r>
            <a:endParaRPr lang="en-US" sz="2600" b="1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ORM </a:t>
            </a:r>
            <a:r>
              <a:rPr lang="bg-BG" sz="3200" b="1" dirty="0">
                <a:solidFill>
                  <a:schemeClr val="bg1"/>
                </a:solidFill>
              </a:rPr>
              <a:t>рамките </a:t>
            </a:r>
            <a:r>
              <a:rPr lang="bg-BG" sz="3200" dirty="0"/>
              <a:t>(</a:t>
            </a:r>
            <a:r>
              <a:rPr lang="en-US" sz="3200" b="1" dirty="0"/>
              <a:t>frameworks</a:t>
            </a:r>
            <a:r>
              <a:rPr lang="en-US" sz="3200" dirty="0"/>
              <a:t>) и</a:t>
            </a:r>
            <a:r>
              <a:rPr lang="bg-BG" sz="3200" dirty="0"/>
              <a:t>мат следните функционалности</a:t>
            </a:r>
            <a:r>
              <a:rPr lang="en-US" sz="3200" dirty="0"/>
              <a:t>:</a:t>
            </a:r>
          </a:p>
          <a:p>
            <a:pPr lvl="1"/>
            <a:r>
              <a:rPr lang="bg-BG" sz="3000" dirty="0"/>
              <a:t>Създаване на </a:t>
            </a:r>
            <a:r>
              <a:rPr lang="bg-BG" sz="3000" b="1" dirty="0">
                <a:solidFill>
                  <a:schemeClr val="bg1"/>
                </a:solidFill>
              </a:rPr>
              <a:t>база данни от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</a:t>
            </a:r>
            <a:r>
              <a:rPr lang="bg-BG" sz="3000" dirty="0"/>
              <a:t>(</a:t>
            </a:r>
            <a:r>
              <a:rPr lang="en-US" sz="3000" b="1" dirty="0"/>
              <a:t>Code First</a:t>
            </a:r>
            <a:r>
              <a:rPr lang="en-US" sz="3000" dirty="0"/>
              <a:t>)</a:t>
            </a:r>
          </a:p>
          <a:p>
            <a:pPr lvl="1"/>
            <a:r>
              <a:rPr lang="bg-BG" sz="3000" dirty="0"/>
              <a:t>Създаване на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от база данни </a:t>
            </a:r>
            <a:r>
              <a:rPr lang="en-US" sz="3000" dirty="0"/>
              <a:t>(</a:t>
            </a:r>
            <a:r>
              <a:rPr lang="en-US" sz="3000" b="1" dirty="0"/>
              <a:t>Database First</a:t>
            </a:r>
            <a:r>
              <a:rPr lang="en-US" sz="3000" dirty="0"/>
              <a:t>)</a:t>
            </a:r>
            <a:endParaRPr lang="en-US" sz="3200" dirty="0"/>
          </a:p>
          <a:p>
            <a:pPr lvl="1"/>
            <a:r>
              <a:rPr lang="bg-BG" sz="3000" b="1" dirty="0">
                <a:solidFill>
                  <a:schemeClr val="bg1"/>
                </a:solidFill>
              </a:rPr>
              <a:t>Автоматично генериране </a:t>
            </a:r>
            <a:r>
              <a:rPr lang="bg-BG" sz="3000" dirty="0"/>
              <a:t>на </a:t>
            </a:r>
            <a:r>
              <a:rPr lang="en-US" sz="3000" b="1" dirty="0">
                <a:solidFill>
                  <a:schemeClr val="bg1"/>
                </a:solidFill>
              </a:rPr>
              <a:t>SQL</a:t>
            </a:r>
            <a:r>
              <a:rPr lang="en-US" sz="3000" dirty="0"/>
              <a:t> </a:t>
            </a:r>
            <a:r>
              <a:rPr lang="bg-BG" sz="3000" dirty="0"/>
              <a:t>заявки</a:t>
            </a:r>
          </a:p>
          <a:p>
            <a:pPr lvl="1"/>
            <a:endParaRPr lang="bg-BG" sz="3000" dirty="0"/>
          </a:p>
          <a:p>
            <a:pPr lvl="1"/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lvl="1"/>
            <a:endParaRPr lang="bg-BG" sz="30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ORM</a:t>
            </a:r>
            <a:r>
              <a:rPr lang="bg-BG" dirty="0"/>
              <a:t> характеристики</a:t>
            </a:r>
            <a:endParaRPr lang="en-US" dirty="0"/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6687F5B0-746B-B888-F430-CA56BCCC41F2}"/>
              </a:ext>
            </a:extLst>
          </p:cNvPr>
          <p:cNvSpPr/>
          <p:nvPr/>
        </p:nvSpPr>
        <p:spPr>
          <a:xfrm>
            <a:off x="6148513" y="4786995"/>
            <a:ext cx="595549" cy="42562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984B1F-47A2-49FD-235E-0B7B3CB77555}"/>
              </a:ext>
            </a:extLst>
          </p:cNvPr>
          <p:cNvSpPr txBox="1"/>
          <p:nvPr/>
        </p:nvSpPr>
        <p:spPr>
          <a:xfrm>
            <a:off x="741000" y="3884741"/>
            <a:ext cx="5302959" cy="223013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/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database.Employees.Add(new Employee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FirstName = "Gosho",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LastName = "Ivanov",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IsEmployed = true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546465-40EB-3425-8FC3-2FF1D8EACCEA}"/>
              </a:ext>
            </a:extLst>
          </p:cNvPr>
          <p:cNvSpPr txBox="1"/>
          <p:nvPr/>
        </p:nvSpPr>
        <p:spPr>
          <a:xfrm>
            <a:off x="6896551" y="4392438"/>
            <a:ext cx="4959458" cy="1214741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INSERT INTO Employees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(FirstName, LastName, IsEmployed)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VALUES ('Gosho', 'Ivanov', 1)</a:t>
            </a:r>
          </a:p>
        </p:txBody>
      </p:sp>
    </p:spTree>
    <p:extLst>
      <p:ext uri="{BB962C8B-B14F-4D97-AF65-F5344CB8AC3E}">
        <p14:creationId xmlns:p14="http://schemas.microsoft.com/office/powerpoint/2010/main" val="300811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Пример за </a:t>
            </a:r>
            <a:r>
              <a:rPr lang="en-US" dirty="0"/>
              <a:t>ORM</a:t>
            </a:r>
          </a:p>
        </p:txBody>
      </p:sp>
      <p:pic>
        <p:nvPicPr>
          <p:cNvPr id="6" name="Picture 5" descr="Cc161164.LINQtoRelDataFig1(en-us,MSDN.10).jpg">
            <a:extLst>
              <a:ext uri="{FF2B5EF4-FFF2-40B4-BE49-F238E27FC236}">
                <a16:creationId xmlns:a16="http://schemas.microsoft.com/office/drawing/2014/main" id="{182890CA-510B-6D12-8896-88D0D65A63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84" y="1300208"/>
            <a:ext cx="4993043" cy="522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3EA5B8CF-38AC-67F7-2C90-CBDF056E3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912" y="1300207"/>
            <a:ext cx="4425683" cy="521834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0" name="Group 5">
            <a:extLst>
              <a:ext uri="{FF2B5EF4-FFF2-40B4-BE49-F238E27FC236}">
                <a16:creationId xmlns:a16="http://schemas.microsoft.com/office/drawing/2014/main" id="{B923A3F2-C410-AA7F-AF65-0E738CA95149}"/>
              </a:ext>
            </a:extLst>
          </p:cNvPr>
          <p:cNvGrpSpPr/>
          <p:nvPr/>
        </p:nvGrpSpPr>
        <p:grpSpPr>
          <a:xfrm>
            <a:off x="5029479" y="2875825"/>
            <a:ext cx="2361585" cy="1924419"/>
            <a:chOff x="3200400" y="3984579"/>
            <a:chExt cx="2362200" cy="1924920"/>
          </a:xfrm>
        </p:grpSpPr>
        <p:sp>
          <p:nvSpPr>
            <p:cNvPr id="11" name="Cloud 8">
              <a:extLst>
                <a:ext uri="{FF2B5EF4-FFF2-40B4-BE49-F238E27FC236}">
                  <a16:creationId xmlns:a16="http://schemas.microsoft.com/office/drawing/2014/main" id="{10FDBCE3-5866-21B7-E59C-1BACEEDC6B97}"/>
                </a:ext>
              </a:extLst>
            </p:cNvPr>
            <p:cNvSpPr/>
            <p:nvPr/>
          </p:nvSpPr>
          <p:spPr>
            <a:xfrm>
              <a:off x="3200400" y="4343400"/>
              <a:ext cx="2362200" cy="1371600"/>
            </a:xfrm>
            <a:prstGeom prst="cloud">
              <a:avLst/>
            </a:prstGeom>
            <a:solidFill>
              <a:srgbClr val="6E7D7B"/>
            </a:solidFill>
            <a:ln w="31750" cap="rnd">
              <a:solidFill>
                <a:schemeClr val="accent5">
                  <a:lumMod val="20000"/>
                  <a:lumOff val="80000"/>
                  <a:alpha val="25000"/>
                </a:schemeClr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lIns="0" tIns="0" rIns="0" bIns="0" anchor="ctr" anchorCtr="0">
              <a:noAutofit/>
            </a:bodyPr>
            <a:lstStyle/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en-US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ORM</a:t>
              </a:r>
              <a:endParaRPr lang="bg-BG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bg-BG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рамка</a:t>
              </a:r>
              <a:endParaRPr lang="en-US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</p:txBody>
        </p:sp>
        <p:pic>
          <p:nvPicPr>
            <p:cNvPr id="12" name="Picture 3">
              <a:extLst>
                <a:ext uri="{FF2B5EF4-FFF2-40B4-BE49-F238E27FC236}">
                  <a16:creationId xmlns:a16="http://schemas.microsoft.com/office/drawing/2014/main" id="{E7C3F970-DA11-F98C-12F5-77DBC4CC16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31847">
              <a:off x="4880070" y="5433772"/>
              <a:ext cx="618484" cy="4603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id="{DC2A6771-F1D8-67C4-1D52-ED15B34AE5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856795" flipH="1" flipV="1">
              <a:off x="4900938" y="4094838"/>
              <a:ext cx="613562" cy="3930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41CFD76-0E7C-C42A-4CB2-18D3ED6E15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977975" flipV="1">
              <a:off x="3353070" y="4133145"/>
              <a:ext cx="598982" cy="4407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C2C24D61-D3DF-4000-89C9-6F5FEBC70A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304629" flipV="1">
              <a:off x="3262164" y="5479687"/>
              <a:ext cx="618484" cy="4298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</p:grpSp>
      <p:sp>
        <p:nvSpPr>
          <p:cNvPr id="16" name="AutoShape 7">
            <a:extLst>
              <a:ext uri="{FF2B5EF4-FFF2-40B4-BE49-F238E27FC236}">
                <a16:creationId xmlns:a16="http://schemas.microsoft.com/office/drawing/2014/main" id="{65A98B39-D7CD-739E-51ED-7492053C8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18" y="3699467"/>
            <a:ext cx="1683035" cy="1121609"/>
          </a:xfrm>
          <a:prstGeom prst="wedgeRoundRectCallout">
            <a:avLst>
              <a:gd name="adj1" fmla="val 85588"/>
              <a:gd name="adj2" fmla="val 17779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Схема на релационна база данни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49CBD4D2-DBF2-8355-F616-DDAA6074C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1820" y="5354259"/>
            <a:ext cx="1804310" cy="1010217"/>
          </a:xfrm>
          <a:prstGeom prst="wedgeRoundRectCallout">
            <a:avLst>
              <a:gd name="adj1" fmla="val -71006"/>
              <a:gd name="adj2" fmla="val -56281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ORM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обекти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(C#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класове</a:t>
            </a: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447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Подходи за работа с</a:t>
            </a:r>
            <a:r>
              <a:rPr lang="en-US" dirty="0"/>
              <a:t> ORM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Code First и</a:t>
            </a:r>
            <a:r>
              <a:rPr lang="bg-BG" dirty="0"/>
              <a:t> </a:t>
            </a:r>
            <a:r>
              <a:rPr lang="en-US" dirty="0"/>
              <a:t>Database First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A39FCB-9E8F-CD12-3001-7DFC07E60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414"/>
          <a:stretch/>
        </p:blipFill>
        <p:spPr>
          <a:xfrm>
            <a:off x="4367809" y="1772817"/>
            <a:ext cx="3456384" cy="182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Code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първо се </a:t>
            </a:r>
            <a:r>
              <a:rPr lang="bg-BG" b="1" dirty="0">
                <a:solidFill>
                  <a:schemeClr val="bg1"/>
                </a:solidFill>
              </a:rPr>
              <a:t>създават </a:t>
            </a:r>
            <a:r>
              <a:rPr lang="en-US" b="1" dirty="0">
                <a:solidFill>
                  <a:schemeClr val="bg1"/>
                </a:solidFill>
              </a:rPr>
              <a:t>C# </a:t>
            </a:r>
            <a:r>
              <a:rPr lang="bg-BG" b="1" dirty="0">
                <a:solidFill>
                  <a:schemeClr val="bg1"/>
                </a:solidFill>
              </a:rPr>
              <a:t>класове</a:t>
            </a:r>
            <a:r>
              <a:rPr lang="bg-BG" dirty="0"/>
              <a:t>, описващи </a:t>
            </a:r>
            <a:r>
              <a:rPr lang="bg-BG" b="1" dirty="0"/>
              <a:t>модела</a:t>
            </a:r>
            <a:r>
              <a:rPr lang="bg-BG" dirty="0"/>
              <a:t> и след това </a:t>
            </a:r>
            <a:r>
              <a:rPr lang="en-US" b="1" dirty="0">
                <a:solidFill>
                  <a:schemeClr val="bg1"/>
                </a:solidFill>
              </a:rPr>
              <a:t>ORM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/>
              <a:t>създава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b="1" dirty="0">
                <a:solidFill>
                  <a:schemeClr val="bg1"/>
                </a:solidFill>
              </a:rPr>
              <a:t>базата данни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Code First</a:t>
            </a:r>
          </a:p>
        </p:txBody>
      </p:sp>
      <p:sp>
        <p:nvSpPr>
          <p:cNvPr id="6" name="Arrow: Right 10">
            <a:extLst>
              <a:ext uri="{FF2B5EF4-FFF2-40B4-BE49-F238E27FC236}">
                <a16:creationId xmlns:a16="http://schemas.microsoft.com/office/drawing/2014/main" id="{D50B011D-BB60-0E6C-CB0E-6A74D2B9C508}"/>
              </a:ext>
            </a:extLst>
          </p:cNvPr>
          <p:cNvSpPr/>
          <p:nvPr/>
        </p:nvSpPr>
        <p:spPr>
          <a:xfrm>
            <a:off x="5119741" y="3728735"/>
            <a:ext cx="1354573" cy="10428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7475AC-59DC-4B90-70C2-C8A49A854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00" y="3046336"/>
            <a:ext cx="4287622" cy="240766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321D89-4E29-B893-0A05-62ACFE29A3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99" t="11633" r="6765" b="12770"/>
          <a:stretch/>
        </p:blipFill>
        <p:spPr>
          <a:xfrm>
            <a:off x="6744072" y="2604083"/>
            <a:ext cx="4616928" cy="37774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3997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</a:t>
            </a:r>
            <a:r>
              <a:rPr lang="bg-BG" b="1" dirty="0">
                <a:solidFill>
                  <a:schemeClr val="bg1"/>
                </a:solidFill>
              </a:rPr>
              <a:t>съществуваща база данни </a:t>
            </a:r>
            <a:r>
              <a:rPr lang="bg-BG" dirty="0"/>
              <a:t>се използва за </a:t>
            </a:r>
            <a:r>
              <a:rPr lang="bg-BG" b="1" dirty="0"/>
              <a:t>генериране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обектно-ориентиран модел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A6803030-1931-BB7E-ACBE-007FCF4F3122}"/>
              </a:ext>
            </a:extLst>
          </p:cNvPr>
          <p:cNvSpPr/>
          <p:nvPr/>
        </p:nvSpPr>
        <p:spPr>
          <a:xfrm>
            <a:off x="5871000" y="3834000"/>
            <a:ext cx="1258423" cy="99086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799F8D-83E6-17D2-658A-D508EBC76F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21" t="11030" r="5199" b="13372"/>
          <a:stretch/>
        </p:blipFill>
        <p:spPr>
          <a:xfrm>
            <a:off x="645183" y="2597595"/>
            <a:ext cx="4898636" cy="39364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245C96-8B2B-3186-034C-0BEB3FEF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0862" y="3294000"/>
            <a:ext cx="3686303" cy="207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192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23949</TotalTime>
  <Words>2520</Words>
  <Application>Microsoft Macintosh PowerPoint</Application>
  <PresentationFormat>Widescreen</PresentationFormat>
  <Paragraphs>363</Paragraphs>
  <Slides>46</Slides>
  <Notes>28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Consolas</vt:lpstr>
      <vt:lpstr>Corbel</vt:lpstr>
      <vt:lpstr>Wingdings</vt:lpstr>
      <vt:lpstr>SoftUni</vt:lpstr>
      <vt:lpstr>ORM технологии</vt:lpstr>
      <vt:lpstr>Съдържание</vt:lpstr>
      <vt:lpstr>Какво е ORM?</vt:lpstr>
      <vt:lpstr>Какво е Object-Relational Mapping (ORM)?</vt:lpstr>
      <vt:lpstr>ORM характеристики</vt:lpstr>
      <vt:lpstr>Пример за ORM</vt:lpstr>
      <vt:lpstr>Code First и Database First</vt:lpstr>
      <vt:lpstr>Code First</vt:lpstr>
      <vt:lpstr>Database First</vt:lpstr>
      <vt:lpstr>Database First и Reverse Engineering</vt:lpstr>
      <vt:lpstr>Entity Framework Core</vt:lpstr>
      <vt:lpstr>Въведение в Entity Framework Core</vt:lpstr>
      <vt:lpstr>Database First с Entity Framework Core</vt:lpstr>
      <vt:lpstr>Package Manager Console</vt:lpstr>
      <vt:lpstr>Инсталиране на EF Core пакети</vt:lpstr>
      <vt:lpstr>Scaffold на Context клас</vt:lpstr>
      <vt:lpstr>EF Core Power Tools</vt:lpstr>
      <vt:lpstr>Какво е EF Core Power Tools?</vt:lpstr>
      <vt:lpstr>Използване на EF Core Power Tools (1)</vt:lpstr>
      <vt:lpstr>Използване на EF Core Power Tools (2)</vt:lpstr>
      <vt:lpstr>Използване на EF Core Power Tools (2)</vt:lpstr>
      <vt:lpstr>Четене на данни</vt:lpstr>
      <vt:lpstr>Класът DbContext</vt:lpstr>
      <vt:lpstr>Използване на DbContext</vt:lpstr>
      <vt:lpstr>Четене на данни с LINQ заявки (1)</vt:lpstr>
      <vt:lpstr>Четене на данни с LINQ заявки (2)</vt:lpstr>
      <vt:lpstr>Конфигурация на връзка към база данни</vt:lpstr>
      <vt:lpstr>Какво е connection string?</vt:lpstr>
      <vt:lpstr>Използване на connection string (1)</vt:lpstr>
      <vt:lpstr>Използване на connection string (2)</vt:lpstr>
      <vt:lpstr>Примерно приложение</vt:lpstr>
      <vt:lpstr>Създаване на конзолно приложение</vt:lpstr>
      <vt:lpstr>Свързване на сървър</vt:lpstr>
      <vt:lpstr>Конфигурация на връзка</vt:lpstr>
      <vt:lpstr>Създаване на база данни</vt:lpstr>
      <vt:lpstr>Създаване и попълване на таблица (1)</vt:lpstr>
      <vt:lpstr>Създаване и попълване на таблица (2)</vt:lpstr>
      <vt:lpstr>Преглед на записите</vt:lpstr>
      <vt:lpstr>Инсталиране на EF Core пакети (1)</vt:lpstr>
      <vt:lpstr>Инсталиране на EF Core пакети (2)</vt:lpstr>
      <vt:lpstr>Структура на проекта</vt:lpstr>
      <vt:lpstr>Четене на данни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Въведение в ORM технологиите</dc:title>
  <dc:subject>Модул 4: Информационни системи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338</cp:revision>
  <dcterms:created xsi:type="dcterms:W3CDTF">2018-05-23T13:08:44Z</dcterms:created>
  <dcterms:modified xsi:type="dcterms:W3CDTF">2024-09-17T06:31:42Z</dcterms:modified>
  <cp:category/>
</cp:coreProperties>
</file>

<file path=docProps/thumbnail.jpeg>
</file>